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6"/>
  </p:notesMasterIdLst>
  <p:sldIdLst>
    <p:sldId id="260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43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87" autoAdjust="0"/>
  </p:normalViewPr>
  <p:slideViewPr>
    <p:cSldViewPr snapToGrid="0" showGuides="1">
      <p:cViewPr>
        <p:scale>
          <a:sx n="77" d="100"/>
          <a:sy n="77" d="100"/>
        </p:scale>
        <p:origin x="1206" y="-114"/>
      </p:cViewPr>
      <p:guideLst>
        <p:guide orient="horz" pos="4319"/>
        <p:guide pos="43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B4C3E57A-4297-402C-A849-4E1F8F6B293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44030A5D-D92D-4A57-82D2-504B90FEF36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3BC80F53-5667-4101-9270-39F3B81FD544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C023B401-1F93-4BCE-A58F-B345AC2747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B214D638-0D81-415C-8749-388C6B821F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275C595-B7E5-406A-9055-09F719A7D1D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0A8D4446-0A45-4D08-847C-060E2A1852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CBA65CF-99A3-41C7-88DF-8E469053F61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190847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31A4240-8519-4A1F-B971-B4128E5C5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D17A4E-201E-4029-B7EE-661D45EE2C95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4326D8C0-ADC5-4BBE-BA21-D6E5189CB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B5D689A6-A70C-4805-AEA6-83F3B11B1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AC3EFB-3DC9-410B-8495-C9550C058149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54F27F19-A66F-4CAA-9528-EE82B48A11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578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EEC5CCE-5C66-413B-A0CA-00A566765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05BDD-26CD-4589-A75E-8BFB78016299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B06DC04-29AD-4EE4-99D8-57844B1C1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E125A9A-C99D-44D4-BD06-BC0478BF7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F2983-C405-4480-8B7E-160D1087368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054104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738FD95-3E2D-401E-9D50-4BE549B9F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02128-9D09-47A3-86C7-C7CDC713C85C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F7EA54E-0074-4347-88A8-0C67261A2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6755BFB-A5FA-43CB-8BC5-F39321CFE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925FA-3C71-4A1F-93D0-C1C0EA2AB11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554761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8F1C5E6-2C0C-48CC-A805-CF6E2D0D5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4D25D-30E0-4EB9-A63E-97F44081C87F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69CB8FB-AF77-4310-8A41-B9AF8DA4A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E297AC5-827B-4183-8514-97606CAF3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9893E-F4B9-4ED0-8854-716B0501E67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62846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08F6F29-DD8E-4497-99BC-423DC210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63CF4-077C-418F-805F-3BAD13C0FEE5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A5C76CE-3A4A-47C1-9D19-06FD0B336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A7CD0DC-D18B-49EE-B15C-DFB63762D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BE0895-37A6-46EB-8414-8177C064CF8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18020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CD9E0811-69A6-44DB-ADB2-64F14A528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9D977-864F-4EF6-9EBE-BE795357E220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8F1399E7-8C98-4646-8E60-8F35C0A45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0CE59CCA-1274-42D6-8AAE-05CD544F4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BC2935-BDEB-41D6-ABCC-D27D95CBAEC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20523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0FB59549-E282-471A-A334-FE8F52929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F494E-626A-49E0-A0AC-8FBF3E9EA165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F6C048C4-9D04-4029-A161-76748E9B8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07049804-BBD2-4450-8F3D-A8218E500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AA3FEA-A369-4B39-87AF-69BB752071F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2467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D4A478A1-83E0-4034-BAE7-4979BD97F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F0E35-565F-463E-9E77-3F473A005C07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84830126-3215-40D1-9C94-DBDCF2584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E161C968-8FBB-43D8-A5E1-1BF9B7BEA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9F62D-F415-4DCB-8713-6C3068F171E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70640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120D3B9F-5659-4257-BE58-ED033EC80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EE7AC82-FD64-4D50-AE6B-30F88BD42499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6DAF5E79-F4B8-43AE-8455-6867459D2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97AD074C-C1A7-4FE5-B747-E9DDBBDF4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39E5B-0ED5-43DF-9F7E-F9AAEF3F93A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36083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E1B1FB9F-77CC-4D9F-8EE3-523FAAAFF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8B547-C1D2-40BA-A764-2E9B91A56A63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4279C01-B81E-412E-8394-C289D1FB5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287195CD-DA68-4BA1-A5AE-1CB2459A8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C519CB-00B9-46BB-8543-6CFAD6E77CB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37627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04453CD6-F7B0-4022-A884-5C18A3449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78028-5034-45A3-A116-8611C6FC1761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AAA97973-E343-4F0B-B46A-96299D99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37A884AC-F784-4878-8019-B37DDA2A8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41FD26-1A30-44F8-9DD6-ED80D065DA6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5695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zervirano mjesto naslova 1">
            <a:extLst>
              <a:ext uri="{FF2B5EF4-FFF2-40B4-BE49-F238E27FC236}">
                <a16:creationId xmlns:a16="http://schemas.microsoft.com/office/drawing/2014/main" id="{EA0DC37F-A04D-4D2D-A35F-35236EC8A48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4099" name="Rezervirano mjesto teksta 2">
            <a:extLst>
              <a:ext uri="{FF2B5EF4-FFF2-40B4-BE49-F238E27FC236}">
                <a16:creationId xmlns:a16="http://schemas.microsoft.com/office/drawing/2014/main" id="{C2096C0A-264F-48AA-AC0A-DF721FFE1E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413C026-6B50-471B-B5CF-B42C3CD20F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F907AB2-885B-460E-B64E-8064A742134E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CBDBD7F-C307-4294-8EF5-B33D17A4BB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4577A31-DB88-4FFD-B48E-E1B24B8BAE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238794F-D291-425C-950A-8E2CEC29909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22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2.wmf"/><Relationship Id="rId3" Type="http://schemas.openxmlformats.org/officeDocument/2006/relationships/image" Target="../media/image8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3.bin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1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964920BD-1C4C-41E1-B9B9-4DA9018C91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0937" y="1587088"/>
            <a:ext cx="7772400" cy="1470025"/>
          </a:xfrm>
        </p:spPr>
        <p:txBody>
          <a:bodyPr/>
          <a:lstStyle/>
          <a:p>
            <a:pPr marL="358775" algn="ctr" eaLnBrk="1" hangingPunct="1"/>
            <a:r>
              <a:rPr lang="hr-HR" altLang="sr-Latn-RS" dirty="0">
                <a:solidFill>
                  <a:schemeClr val="tx1"/>
                </a:solidFill>
              </a:rPr>
              <a:t>6. PITAGORIN POUČAK </a:t>
            </a:r>
          </a:p>
        </p:txBody>
      </p:sp>
      <p:sp>
        <p:nvSpPr>
          <p:cNvPr id="7171" name="Subtitle 2">
            <a:extLst>
              <a:ext uri="{FF2B5EF4-FFF2-40B4-BE49-F238E27FC236}">
                <a16:creationId xmlns:a16="http://schemas.microsoft.com/office/drawing/2014/main" id="{A7BD6865-733A-4877-B848-34445421CE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1015" y="2630466"/>
            <a:ext cx="7553325" cy="2755618"/>
          </a:xfrm>
        </p:spPr>
        <p:txBody>
          <a:bodyPr/>
          <a:lstStyle/>
          <a:p>
            <a:pPr eaLnBrk="1" hangingPunct="1"/>
            <a:r>
              <a:rPr lang="hr-HR" altLang="sr-Latn-RS" sz="4000" dirty="0"/>
              <a:t>6.5.3. Osnovni elementi </a:t>
            </a:r>
            <a:r>
              <a:rPr lang="hr-HR" altLang="sr-Latn-RS" sz="4000" dirty="0" err="1"/>
              <a:t>jednakostraničnog</a:t>
            </a:r>
            <a:r>
              <a:rPr lang="hr-HR" altLang="sr-Latn-RS" sz="4000" dirty="0"/>
              <a:t> trokuta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ravokutnik 51">
            <a:extLst>
              <a:ext uri="{FF2B5EF4-FFF2-40B4-BE49-F238E27FC236}">
                <a16:creationId xmlns:a16="http://schemas.microsoft.com/office/drawing/2014/main" id="{083CE6BB-9D8D-4C0F-BD33-30BDDFBFF049}"/>
              </a:ext>
            </a:extLst>
          </p:cNvPr>
          <p:cNvSpPr/>
          <p:nvPr/>
        </p:nvSpPr>
        <p:spPr>
          <a:xfrm rot="18000000" flipV="1">
            <a:off x="1524000" y="2257425"/>
            <a:ext cx="107950" cy="10795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9" name="Pravokutnik 48">
            <a:extLst>
              <a:ext uri="{FF2B5EF4-FFF2-40B4-BE49-F238E27FC236}">
                <a16:creationId xmlns:a16="http://schemas.microsoft.com/office/drawing/2014/main" id="{5931D738-7FC5-4781-9BBF-BE0A2DF8B978}"/>
              </a:ext>
            </a:extLst>
          </p:cNvPr>
          <p:cNvSpPr/>
          <p:nvPr/>
        </p:nvSpPr>
        <p:spPr>
          <a:xfrm rot="3600000">
            <a:off x="2257425" y="2257425"/>
            <a:ext cx="107950" cy="10795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8" name="Pravokutnik 47">
            <a:extLst>
              <a:ext uri="{FF2B5EF4-FFF2-40B4-BE49-F238E27FC236}">
                <a16:creationId xmlns:a16="http://schemas.microsoft.com/office/drawing/2014/main" id="{6F024C6F-557B-4B64-9C8E-6E9CB897149C}"/>
              </a:ext>
            </a:extLst>
          </p:cNvPr>
          <p:cNvSpPr/>
          <p:nvPr/>
        </p:nvSpPr>
        <p:spPr>
          <a:xfrm>
            <a:off x="1943100" y="2990850"/>
            <a:ext cx="107950" cy="10795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ekstniOkvir 1">
            <a:extLst>
              <a:ext uri="{FF2B5EF4-FFF2-40B4-BE49-F238E27FC236}">
                <a16:creationId xmlns:a16="http://schemas.microsoft.com/office/drawing/2014/main" id="{E9039B06-AD36-4084-BE61-17C9C9EBCA13}"/>
              </a:ext>
            </a:extLst>
          </p:cNvPr>
          <p:cNvSpPr txBox="1"/>
          <p:nvPr/>
        </p:nvSpPr>
        <p:spPr>
          <a:xfrm>
            <a:off x="231775" y="565150"/>
            <a:ext cx="832643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dirty="0"/>
              <a:t>Trokut je </a:t>
            </a:r>
            <a:r>
              <a:rPr lang="hr-HR" b="1" dirty="0">
                <a:solidFill>
                  <a:srgbClr val="FF0000"/>
                </a:solidFill>
              </a:rPr>
              <a:t>jednakostraničan</a:t>
            </a:r>
            <a:r>
              <a:rPr lang="hr-HR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r-HR" dirty="0"/>
              <a:t>ako su mu sve tri stranice jednakih duljina.</a:t>
            </a:r>
          </a:p>
        </p:txBody>
      </p:sp>
      <p:sp>
        <p:nvSpPr>
          <p:cNvPr id="28678" name="Arc 6">
            <a:extLst>
              <a:ext uri="{FF2B5EF4-FFF2-40B4-BE49-F238E27FC236}">
                <a16:creationId xmlns:a16="http://schemas.microsoft.com/office/drawing/2014/main" id="{5094BC78-4807-485A-B402-A7A8F2B8D1E6}"/>
              </a:ext>
            </a:extLst>
          </p:cNvPr>
          <p:cNvSpPr>
            <a:spLocks/>
          </p:cNvSpPr>
          <p:nvPr/>
        </p:nvSpPr>
        <p:spPr bwMode="auto">
          <a:xfrm>
            <a:off x="2308225" y="2640013"/>
            <a:ext cx="528638" cy="463550"/>
          </a:xfrm>
          <a:custGeom>
            <a:avLst/>
            <a:gdLst>
              <a:gd name="T0" fmla="*/ 14366 w 21600"/>
              <a:gd name="T1" fmla="*/ 279142185 h 18890"/>
              <a:gd name="T2" fmla="*/ 158056488 w 21600"/>
              <a:gd name="T3" fmla="*/ 0 h 18890"/>
              <a:gd name="T4" fmla="*/ 316640636 w 21600"/>
              <a:gd name="T5" fmla="*/ 276275195 h 18890"/>
              <a:gd name="T6" fmla="*/ 0 60000 65536"/>
              <a:gd name="T7" fmla="*/ 0 60000 65536"/>
              <a:gd name="T8" fmla="*/ 0 60000 65536"/>
              <a:gd name="T9" fmla="*/ 0 w 21600"/>
              <a:gd name="T10" fmla="*/ 0 h 18890"/>
              <a:gd name="T11" fmla="*/ 21600 w 21600"/>
              <a:gd name="T12" fmla="*/ 18890 h 188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890" fill="none" extrusionOk="0">
                <a:moveTo>
                  <a:pt x="0" y="18890"/>
                </a:moveTo>
                <a:cubicBezTo>
                  <a:pt x="0" y="18825"/>
                  <a:pt x="0" y="18760"/>
                  <a:pt x="0" y="18696"/>
                </a:cubicBezTo>
                <a:cubicBezTo>
                  <a:pt x="-1" y="10986"/>
                  <a:pt x="4109" y="3861"/>
                  <a:pt x="10782" y="0"/>
                </a:cubicBezTo>
              </a:path>
              <a:path w="21600" h="18890" stroke="0" extrusionOk="0">
                <a:moveTo>
                  <a:pt x="0" y="18890"/>
                </a:moveTo>
                <a:cubicBezTo>
                  <a:pt x="0" y="18825"/>
                  <a:pt x="0" y="18760"/>
                  <a:pt x="0" y="18696"/>
                </a:cubicBezTo>
                <a:cubicBezTo>
                  <a:pt x="-1" y="10986"/>
                  <a:pt x="4109" y="3861"/>
                  <a:pt x="10782" y="0"/>
                </a:cubicBezTo>
                <a:lnTo>
                  <a:pt x="21600" y="18696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8679" name="Arc 7">
            <a:extLst>
              <a:ext uri="{FF2B5EF4-FFF2-40B4-BE49-F238E27FC236}">
                <a16:creationId xmlns:a16="http://schemas.microsoft.com/office/drawing/2014/main" id="{D1B35271-6B34-4232-9132-9DCCB4E4D4CF}"/>
              </a:ext>
            </a:extLst>
          </p:cNvPr>
          <p:cNvSpPr>
            <a:spLocks/>
          </p:cNvSpPr>
          <p:nvPr/>
        </p:nvSpPr>
        <p:spPr bwMode="auto">
          <a:xfrm>
            <a:off x="1679575" y="1550988"/>
            <a:ext cx="530225" cy="530225"/>
          </a:xfrm>
          <a:custGeom>
            <a:avLst/>
            <a:gdLst>
              <a:gd name="T0" fmla="*/ 319058308 w 21615"/>
              <a:gd name="T1" fmla="*/ 275599563 h 21600"/>
              <a:gd name="T2" fmla="*/ 0 w 21615"/>
              <a:gd name="T3" fmla="*/ 277655461 h 21600"/>
              <a:gd name="T4" fmla="*/ 157750699 w 21615"/>
              <a:gd name="T5" fmla="*/ 0 h 21600"/>
              <a:gd name="T6" fmla="*/ 0 60000 65536"/>
              <a:gd name="T7" fmla="*/ 0 60000 65536"/>
              <a:gd name="T8" fmla="*/ 0 60000 65536"/>
              <a:gd name="T9" fmla="*/ 0 w 21615"/>
              <a:gd name="T10" fmla="*/ 0 h 21600"/>
              <a:gd name="T11" fmla="*/ 21615 w 2161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15" h="21600" fill="none" extrusionOk="0">
                <a:moveTo>
                  <a:pt x="21614" y="18631"/>
                </a:moveTo>
                <a:cubicBezTo>
                  <a:pt x="18301" y="20575"/>
                  <a:pt x="14528" y="21599"/>
                  <a:pt x="10687" y="21600"/>
                </a:cubicBezTo>
                <a:cubicBezTo>
                  <a:pt x="6939" y="21600"/>
                  <a:pt x="3256" y="20625"/>
                  <a:pt x="0" y="18770"/>
                </a:cubicBezTo>
              </a:path>
              <a:path w="21615" h="21600" stroke="0" extrusionOk="0">
                <a:moveTo>
                  <a:pt x="21614" y="18631"/>
                </a:moveTo>
                <a:cubicBezTo>
                  <a:pt x="18301" y="20575"/>
                  <a:pt x="14528" y="21599"/>
                  <a:pt x="10687" y="21600"/>
                </a:cubicBezTo>
                <a:cubicBezTo>
                  <a:pt x="6939" y="21600"/>
                  <a:pt x="3256" y="20625"/>
                  <a:pt x="0" y="18770"/>
                </a:cubicBezTo>
                <a:lnTo>
                  <a:pt x="10687" y="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8680" name="Arc 8">
            <a:extLst>
              <a:ext uri="{FF2B5EF4-FFF2-40B4-BE49-F238E27FC236}">
                <a16:creationId xmlns:a16="http://schemas.microsoft.com/office/drawing/2014/main" id="{FF0EA0A1-D55E-463B-9D8E-93510EABC7A5}"/>
              </a:ext>
            </a:extLst>
          </p:cNvPr>
          <p:cNvSpPr>
            <a:spLocks/>
          </p:cNvSpPr>
          <p:nvPr/>
        </p:nvSpPr>
        <p:spPr bwMode="auto">
          <a:xfrm>
            <a:off x="1044575" y="2644775"/>
            <a:ext cx="528638" cy="458788"/>
          </a:xfrm>
          <a:custGeom>
            <a:avLst/>
            <a:gdLst>
              <a:gd name="T0" fmla="*/ 162850059 w 21600"/>
              <a:gd name="T1" fmla="*/ 0 h 18715"/>
              <a:gd name="T2" fmla="*/ 316626343 w 21600"/>
              <a:gd name="T3" fmla="*/ 275712474 h 18715"/>
              <a:gd name="T4" fmla="*/ 0 w 21600"/>
              <a:gd name="T5" fmla="*/ 272898608 h 18715"/>
              <a:gd name="T6" fmla="*/ 0 60000 65536"/>
              <a:gd name="T7" fmla="*/ 0 60000 65536"/>
              <a:gd name="T8" fmla="*/ 0 60000 65536"/>
              <a:gd name="T9" fmla="*/ 0 w 21600"/>
              <a:gd name="T10" fmla="*/ 0 h 18715"/>
              <a:gd name="T11" fmla="*/ 21600 w 21600"/>
              <a:gd name="T12" fmla="*/ 18715 h 187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715" fill="none" extrusionOk="0">
                <a:moveTo>
                  <a:pt x="11109" y="-1"/>
                </a:moveTo>
                <a:cubicBezTo>
                  <a:pt x="17617" y="3902"/>
                  <a:pt x="21600" y="10935"/>
                  <a:pt x="21600" y="18524"/>
                </a:cubicBezTo>
                <a:cubicBezTo>
                  <a:pt x="21600" y="18587"/>
                  <a:pt x="21599" y="18651"/>
                  <a:pt x="21599" y="18715"/>
                </a:cubicBezTo>
              </a:path>
              <a:path w="21600" h="18715" stroke="0" extrusionOk="0">
                <a:moveTo>
                  <a:pt x="11109" y="-1"/>
                </a:moveTo>
                <a:cubicBezTo>
                  <a:pt x="17617" y="3902"/>
                  <a:pt x="21600" y="10935"/>
                  <a:pt x="21600" y="18524"/>
                </a:cubicBezTo>
                <a:cubicBezTo>
                  <a:pt x="21600" y="18587"/>
                  <a:pt x="21599" y="18651"/>
                  <a:pt x="21599" y="18715"/>
                </a:cubicBezTo>
                <a:lnTo>
                  <a:pt x="0" y="18524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4" name="Line 9">
            <a:extLst>
              <a:ext uri="{FF2B5EF4-FFF2-40B4-BE49-F238E27FC236}">
                <a16:creationId xmlns:a16="http://schemas.microsoft.com/office/drawing/2014/main" id="{14CD68FE-7811-4D99-A2B2-D63C44B7ECD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47863" y="1571625"/>
            <a:ext cx="893762" cy="1531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5" name="Line 10">
            <a:extLst>
              <a:ext uri="{FF2B5EF4-FFF2-40B4-BE49-F238E27FC236}">
                <a16:creationId xmlns:a16="http://schemas.microsoft.com/office/drawing/2014/main" id="{0A70962C-ED25-49E9-A0A7-DBB4B2EEA2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49338" y="1555750"/>
            <a:ext cx="896937" cy="15478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6" name="Line 11">
            <a:extLst>
              <a:ext uri="{FF2B5EF4-FFF2-40B4-BE49-F238E27FC236}">
                <a16:creationId xmlns:a16="http://schemas.microsoft.com/office/drawing/2014/main" id="{E244521F-7FD1-436B-A1D9-DC29520B08C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9338" y="3103563"/>
            <a:ext cx="1792287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7" name="Oval 13">
            <a:extLst>
              <a:ext uri="{FF2B5EF4-FFF2-40B4-BE49-F238E27FC236}">
                <a16:creationId xmlns:a16="http://schemas.microsoft.com/office/drawing/2014/main" id="{6F37A6BA-EB48-41D9-A248-F5560B78A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9875" y="3071813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038" name="Rectangle 13">
            <a:extLst>
              <a:ext uri="{FF2B5EF4-FFF2-40B4-BE49-F238E27FC236}">
                <a16:creationId xmlns:a16="http://schemas.microsoft.com/office/drawing/2014/main" id="{A36C80A0-D2F8-4FD5-8568-7B42F73AFF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988" y="3121025"/>
            <a:ext cx="171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A</a:t>
            </a:r>
            <a:endParaRPr lang="sr-Latn-CS" altLang="sr-Latn-RS" sz="2000" i="1"/>
          </a:p>
        </p:txBody>
      </p:sp>
      <p:sp>
        <p:nvSpPr>
          <p:cNvPr id="1039" name="Rectangle 16">
            <a:extLst>
              <a:ext uri="{FF2B5EF4-FFF2-40B4-BE49-F238E27FC236}">
                <a16:creationId xmlns:a16="http://schemas.microsoft.com/office/drawing/2014/main" id="{506BEEE8-6B09-4790-BB3B-785E0C95F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0663" y="3121025"/>
            <a:ext cx="171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B</a:t>
            </a:r>
            <a:endParaRPr lang="sr-Latn-CS" altLang="sr-Latn-RS" sz="2000" i="1"/>
          </a:p>
        </p:txBody>
      </p:sp>
      <p:sp>
        <p:nvSpPr>
          <p:cNvPr id="1040" name="Rectangle 16">
            <a:extLst>
              <a:ext uri="{FF2B5EF4-FFF2-40B4-BE49-F238E27FC236}">
                <a16:creationId xmlns:a16="http://schemas.microsoft.com/office/drawing/2014/main" id="{AB5C40AF-E790-4D74-8A35-483645960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1025" y="1227138"/>
            <a:ext cx="1857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C</a:t>
            </a:r>
            <a:endParaRPr lang="sr-Latn-CS" altLang="sr-Latn-RS" sz="2000" i="1"/>
          </a:p>
        </p:txBody>
      </p:sp>
      <p:sp>
        <p:nvSpPr>
          <p:cNvPr id="1041" name="TekstniOkvir 18">
            <a:extLst>
              <a:ext uri="{FF2B5EF4-FFF2-40B4-BE49-F238E27FC236}">
                <a16:creationId xmlns:a16="http://schemas.microsoft.com/office/drawing/2014/main" id="{7C438EEB-4596-4F8A-98F5-6DD99B556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2913" y="3059113"/>
            <a:ext cx="4714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1042" name="TekstniOkvir 20">
            <a:extLst>
              <a:ext uri="{FF2B5EF4-FFF2-40B4-BE49-F238E27FC236}">
                <a16:creationId xmlns:a16="http://schemas.microsoft.com/office/drawing/2014/main" id="{33197386-BABA-42B5-A57C-43ECA9658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1888" y="2114550"/>
            <a:ext cx="471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1043" name="TekstniOkvir 21">
            <a:extLst>
              <a:ext uri="{FF2B5EF4-FFF2-40B4-BE49-F238E27FC236}">
                <a16:creationId xmlns:a16="http://schemas.microsoft.com/office/drawing/2014/main" id="{85656D46-5055-4601-B0DD-FA3744701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3" y="2114550"/>
            <a:ext cx="4714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35" name="TekstniOkvir 34">
            <a:extLst>
              <a:ext uri="{FF2B5EF4-FFF2-40B4-BE49-F238E27FC236}">
                <a16:creationId xmlns:a16="http://schemas.microsoft.com/office/drawing/2014/main" id="{C5C18A7C-C4DC-4808-85D1-FAF225238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4975" y="1771650"/>
            <a:ext cx="7223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60°</a:t>
            </a:r>
          </a:p>
        </p:txBody>
      </p:sp>
      <p:sp>
        <p:nvSpPr>
          <p:cNvPr id="36" name="TekstniOkvir 35">
            <a:extLst>
              <a:ext uri="{FF2B5EF4-FFF2-40B4-BE49-F238E27FC236}">
                <a16:creationId xmlns:a16="http://schemas.microsoft.com/office/drawing/2014/main" id="{0B5D8341-AA00-4226-BDA5-CD1C4C4B6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9025" y="2782888"/>
            <a:ext cx="722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60°</a:t>
            </a:r>
          </a:p>
        </p:txBody>
      </p:sp>
      <p:sp>
        <p:nvSpPr>
          <p:cNvPr id="37" name="TekstniOkvir 36">
            <a:extLst>
              <a:ext uri="{FF2B5EF4-FFF2-40B4-BE49-F238E27FC236}">
                <a16:creationId xmlns:a16="http://schemas.microsoft.com/office/drawing/2014/main" id="{30A07546-0DB3-410E-A78A-866233FBF4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794000"/>
            <a:ext cx="7223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60°</a:t>
            </a:r>
          </a:p>
        </p:txBody>
      </p:sp>
      <p:sp>
        <p:nvSpPr>
          <p:cNvPr id="39" name="TekstniOkvir 38">
            <a:extLst>
              <a:ext uri="{FF2B5EF4-FFF2-40B4-BE49-F238E27FC236}">
                <a16:creationId xmlns:a16="http://schemas.microsoft.com/office/drawing/2014/main" id="{315B2FB5-06E2-40B2-9073-61EBB0CBE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3975" y="1444625"/>
            <a:ext cx="5032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OPSEG JEDNAKOSTRANIČNOG TROKUTA</a:t>
            </a:r>
          </a:p>
        </p:txBody>
      </p:sp>
      <p:sp>
        <p:nvSpPr>
          <p:cNvPr id="40" name="TekstniOkvir 39">
            <a:extLst>
              <a:ext uri="{FF2B5EF4-FFF2-40B4-BE49-F238E27FC236}">
                <a16:creationId xmlns:a16="http://schemas.microsoft.com/office/drawing/2014/main" id="{246AB12C-0641-4340-AECE-E415C9859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1638" y="2089150"/>
            <a:ext cx="12906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o</a:t>
            </a:r>
            <a:r>
              <a:rPr lang="hr-HR" altLang="sr-Latn-RS"/>
              <a:t> = 3</a:t>
            </a:r>
            <a:r>
              <a:rPr lang="hr-HR" altLang="sr-Latn-RS" i="1"/>
              <a:t>a</a:t>
            </a:r>
          </a:p>
        </p:txBody>
      </p:sp>
      <p:sp>
        <p:nvSpPr>
          <p:cNvPr id="41" name="TekstniOkvir 40">
            <a:extLst>
              <a:ext uri="{FF2B5EF4-FFF2-40B4-BE49-F238E27FC236}">
                <a16:creationId xmlns:a16="http://schemas.microsoft.com/office/drawing/2014/main" id="{63E6BE48-D37A-42EB-8EAB-93B16C342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0938" y="2725738"/>
            <a:ext cx="48720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POVRŠINA JEDNAKOKRAČNOG TROKUTA</a:t>
            </a:r>
          </a:p>
        </p:txBody>
      </p:sp>
      <p:graphicFrame>
        <p:nvGraphicFramePr>
          <p:cNvPr id="42" name="Object 8">
            <a:extLst>
              <a:ext uri="{FF2B5EF4-FFF2-40B4-BE49-F238E27FC236}">
                <a16:creationId xmlns:a16="http://schemas.microsoft.com/office/drawing/2014/main" id="{4F3113CB-7D51-4EE8-B2FD-9C540772CA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49900" y="3414713"/>
          <a:ext cx="863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3280" imgH="571320" progId="Equation.DSMT4">
                  <p:embed/>
                </p:oleObj>
              </mc:Choice>
              <mc:Fallback>
                <p:oleObj name="Equation" r:id="rId2" imgW="863280" imgH="5713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414713"/>
                        <a:ext cx="863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kstniOkvir 42">
            <a:extLst>
              <a:ext uri="{FF2B5EF4-FFF2-40B4-BE49-F238E27FC236}">
                <a16:creationId xmlns:a16="http://schemas.microsoft.com/office/drawing/2014/main" id="{A765456F-6AA0-4CEE-AC48-269D7A2BD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563" y="4933950"/>
            <a:ext cx="7531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Sve su tri visine jednostraničnog trokuta jednake duljine </a:t>
            </a:r>
            <a:r>
              <a:rPr lang="hr-HR" altLang="sr-Latn-RS" b="1" i="1">
                <a:solidFill>
                  <a:srgbClr val="0070C0"/>
                </a:solidFill>
              </a:rPr>
              <a:t>v.</a:t>
            </a:r>
          </a:p>
        </p:txBody>
      </p:sp>
      <p:cxnSp>
        <p:nvCxnSpPr>
          <p:cNvPr id="45" name="Ravni poveznik 44">
            <a:extLst>
              <a:ext uri="{FF2B5EF4-FFF2-40B4-BE49-F238E27FC236}">
                <a16:creationId xmlns:a16="http://schemas.microsoft.com/office/drawing/2014/main" id="{71262D9F-4CD1-4BC4-8C04-2965A9C1959C}"/>
              </a:ext>
            </a:extLst>
          </p:cNvPr>
          <p:cNvCxnSpPr/>
          <p:nvPr/>
        </p:nvCxnSpPr>
        <p:spPr>
          <a:xfrm rot="16200000" flipH="1">
            <a:off x="1186656" y="2345532"/>
            <a:ext cx="1512887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2" name="Oval 14">
            <a:extLst>
              <a:ext uri="{FF2B5EF4-FFF2-40B4-BE49-F238E27FC236}">
                <a16:creationId xmlns:a16="http://schemas.microsoft.com/office/drawing/2014/main" id="{5DD34794-ED8F-4C7A-BA75-D1922136E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4525" y="1549400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cxnSp>
        <p:nvCxnSpPr>
          <p:cNvPr id="46" name="Ravni poveznik 45">
            <a:extLst>
              <a:ext uri="{FF2B5EF4-FFF2-40B4-BE49-F238E27FC236}">
                <a16:creationId xmlns:a16="http://schemas.microsoft.com/office/drawing/2014/main" id="{D6BAA3A5-C448-44C8-B414-6009DA2CE14C}"/>
              </a:ext>
            </a:extLst>
          </p:cNvPr>
          <p:cNvCxnSpPr/>
          <p:nvPr/>
        </p:nvCxnSpPr>
        <p:spPr>
          <a:xfrm rot="1800000" flipH="1">
            <a:off x="1401763" y="2706688"/>
            <a:ext cx="1512887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avni poveznik 46">
            <a:extLst>
              <a:ext uri="{FF2B5EF4-FFF2-40B4-BE49-F238E27FC236}">
                <a16:creationId xmlns:a16="http://schemas.microsoft.com/office/drawing/2014/main" id="{330F61C6-1B80-47C6-BD3B-F829B4FA693A}"/>
              </a:ext>
            </a:extLst>
          </p:cNvPr>
          <p:cNvCxnSpPr/>
          <p:nvPr/>
        </p:nvCxnSpPr>
        <p:spPr>
          <a:xfrm rot="-1800000" flipH="1">
            <a:off x="973138" y="2711450"/>
            <a:ext cx="1512887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5" name="Oval 12">
            <a:extLst>
              <a:ext uri="{FF2B5EF4-FFF2-40B4-BE49-F238E27FC236}">
                <a16:creationId xmlns:a16="http://schemas.microsoft.com/office/drawing/2014/main" id="{F8231192-D257-4887-A99C-874893A45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288" y="3071813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3" name="TekstniOkvir 52">
            <a:extLst>
              <a:ext uri="{FF2B5EF4-FFF2-40B4-BE49-F238E27FC236}">
                <a16:creationId xmlns:a16="http://schemas.microsoft.com/office/drawing/2014/main" id="{4A60E9DD-0048-490E-A815-EBC2224857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850" y="4329113"/>
            <a:ext cx="7529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Veličina svih unutarnjih kutova jednakostraničnog trokuta je 60°.</a:t>
            </a:r>
          </a:p>
        </p:txBody>
      </p:sp>
      <p:sp>
        <p:nvSpPr>
          <p:cNvPr id="54" name="Pravokutnik 53">
            <a:extLst>
              <a:ext uri="{FF2B5EF4-FFF2-40B4-BE49-F238E27FC236}">
                <a16:creationId xmlns:a16="http://schemas.microsoft.com/office/drawing/2014/main" id="{6F0A4B1A-B77F-4A76-BE67-12A8B97EE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613" y="2149475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>
                <a:solidFill>
                  <a:srgbClr val="0070C0"/>
                </a:solidFill>
              </a:rPr>
              <a:t>v</a:t>
            </a:r>
            <a:endParaRPr lang="hr-HR" altLang="sr-Latn-R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49" grpId="0" animBg="1"/>
      <p:bldP spid="48" grpId="0" animBg="1"/>
      <p:bldP spid="35" grpId="0"/>
      <p:bldP spid="36" grpId="0"/>
      <p:bldP spid="37" grpId="0"/>
      <p:bldP spid="39" grpId="0"/>
      <p:bldP spid="40" grpId="0"/>
      <p:bldP spid="41" grpId="0"/>
      <p:bldP spid="43" grpId="0"/>
      <p:bldP spid="53" grpId="0"/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Zaobljeni pravokutnik 106">
            <a:extLst>
              <a:ext uri="{FF2B5EF4-FFF2-40B4-BE49-F238E27FC236}">
                <a16:creationId xmlns:a16="http://schemas.microsoft.com/office/drawing/2014/main" id="{49A694DE-F6B1-4BC8-A332-B96162C090AE}"/>
              </a:ext>
            </a:extLst>
          </p:cNvPr>
          <p:cNvSpPr/>
          <p:nvPr/>
        </p:nvSpPr>
        <p:spPr>
          <a:xfrm>
            <a:off x="3273425" y="5530850"/>
            <a:ext cx="1671638" cy="892175"/>
          </a:xfrm>
          <a:prstGeom prst="round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3" name="Pravokutni trokut 82">
            <a:extLst>
              <a:ext uri="{FF2B5EF4-FFF2-40B4-BE49-F238E27FC236}">
                <a16:creationId xmlns:a16="http://schemas.microsoft.com/office/drawing/2014/main" id="{78BDCFD8-28FC-44DC-9EFD-73897B203C53}"/>
              </a:ext>
            </a:extLst>
          </p:cNvPr>
          <p:cNvSpPr/>
          <p:nvPr/>
        </p:nvSpPr>
        <p:spPr>
          <a:xfrm rot="18000000" flipV="1">
            <a:off x="7608095" y="567531"/>
            <a:ext cx="893762" cy="1533525"/>
          </a:xfrm>
          <a:prstGeom prst="rt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1" name="Pravokutni trokut 80">
            <a:extLst>
              <a:ext uri="{FF2B5EF4-FFF2-40B4-BE49-F238E27FC236}">
                <a16:creationId xmlns:a16="http://schemas.microsoft.com/office/drawing/2014/main" id="{1430CF85-11C9-4049-9080-72D41A0BEEB1}"/>
              </a:ext>
            </a:extLst>
          </p:cNvPr>
          <p:cNvSpPr/>
          <p:nvPr/>
        </p:nvSpPr>
        <p:spPr>
          <a:xfrm rot="3600000" flipV="1">
            <a:off x="4137025" y="1373188"/>
            <a:ext cx="892175" cy="1533525"/>
          </a:xfrm>
          <a:prstGeom prst="rt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0" name="Pravokutni trokut 79">
            <a:extLst>
              <a:ext uri="{FF2B5EF4-FFF2-40B4-BE49-F238E27FC236}">
                <a16:creationId xmlns:a16="http://schemas.microsoft.com/office/drawing/2014/main" id="{8B9C9C86-3EA3-4FDF-88AC-A87BEB74B997}"/>
              </a:ext>
            </a:extLst>
          </p:cNvPr>
          <p:cNvSpPr/>
          <p:nvPr/>
        </p:nvSpPr>
        <p:spPr>
          <a:xfrm>
            <a:off x="1627188" y="646113"/>
            <a:ext cx="892175" cy="1533525"/>
          </a:xfrm>
          <a:prstGeom prst="rt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2" name="Pravokutnik 51">
            <a:extLst>
              <a:ext uri="{FF2B5EF4-FFF2-40B4-BE49-F238E27FC236}">
                <a16:creationId xmlns:a16="http://schemas.microsoft.com/office/drawing/2014/main" id="{366EC5C9-8A91-47F1-A10F-2CC207A8D44E}"/>
              </a:ext>
            </a:extLst>
          </p:cNvPr>
          <p:cNvSpPr/>
          <p:nvPr/>
        </p:nvSpPr>
        <p:spPr>
          <a:xfrm rot="18000000" flipV="1">
            <a:off x="7180263" y="1263650"/>
            <a:ext cx="107950" cy="10795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73" name="Ravni poveznik 72">
            <a:extLst>
              <a:ext uri="{FF2B5EF4-FFF2-40B4-BE49-F238E27FC236}">
                <a16:creationId xmlns:a16="http://schemas.microsoft.com/office/drawing/2014/main" id="{F8C1335A-08A8-44F5-9B6A-F4698B910A86}"/>
              </a:ext>
            </a:extLst>
          </p:cNvPr>
          <p:cNvCxnSpPr/>
          <p:nvPr/>
        </p:nvCxnSpPr>
        <p:spPr>
          <a:xfrm rot="1800000" flipH="1">
            <a:off x="7058025" y="1712913"/>
            <a:ext cx="1512888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Arc 8">
            <a:extLst>
              <a:ext uri="{FF2B5EF4-FFF2-40B4-BE49-F238E27FC236}">
                <a16:creationId xmlns:a16="http://schemas.microsoft.com/office/drawing/2014/main" id="{41C195CA-C78E-40A9-83EF-7842DC8B83AE}"/>
              </a:ext>
            </a:extLst>
          </p:cNvPr>
          <p:cNvSpPr>
            <a:spLocks/>
          </p:cNvSpPr>
          <p:nvPr/>
        </p:nvSpPr>
        <p:spPr bwMode="auto">
          <a:xfrm flipH="1">
            <a:off x="4956175" y="1679575"/>
            <a:ext cx="528638" cy="458788"/>
          </a:xfrm>
          <a:custGeom>
            <a:avLst/>
            <a:gdLst>
              <a:gd name="T0" fmla="*/ 162850059 w 21600"/>
              <a:gd name="T1" fmla="*/ 0 h 18715"/>
              <a:gd name="T2" fmla="*/ 316626343 w 21600"/>
              <a:gd name="T3" fmla="*/ 275712474 h 18715"/>
              <a:gd name="T4" fmla="*/ 0 w 21600"/>
              <a:gd name="T5" fmla="*/ 272898608 h 18715"/>
              <a:gd name="T6" fmla="*/ 0 60000 65536"/>
              <a:gd name="T7" fmla="*/ 0 60000 65536"/>
              <a:gd name="T8" fmla="*/ 0 60000 65536"/>
              <a:gd name="T9" fmla="*/ 0 w 21600"/>
              <a:gd name="T10" fmla="*/ 0 h 18715"/>
              <a:gd name="T11" fmla="*/ 21600 w 21600"/>
              <a:gd name="T12" fmla="*/ 18715 h 187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715" fill="none" extrusionOk="0">
                <a:moveTo>
                  <a:pt x="11109" y="-1"/>
                </a:moveTo>
                <a:cubicBezTo>
                  <a:pt x="17617" y="3902"/>
                  <a:pt x="21600" y="10935"/>
                  <a:pt x="21600" y="18524"/>
                </a:cubicBezTo>
                <a:cubicBezTo>
                  <a:pt x="21600" y="18587"/>
                  <a:pt x="21599" y="18651"/>
                  <a:pt x="21599" y="18715"/>
                </a:cubicBezTo>
              </a:path>
              <a:path w="21600" h="18715" stroke="0" extrusionOk="0">
                <a:moveTo>
                  <a:pt x="11109" y="-1"/>
                </a:moveTo>
                <a:cubicBezTo>
                  <a:pt x="17617" y="3902"/>
                  <a:pt x="21600" y="10935"/>
                  <a:pt x="21600" y="18524"/>
                </a:cubicBezTo>
                <a:cubicBezTo>
                  <a:pt x="21600" y="18587"/>
                  <a:pt x="21599" y="18651"/>
                  <a:pt x="21599" y="18715"/>
                </a:cubicBezTo>
                <a:lnTo>
                  <a:pt x="0" y="18524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8" name="Pravokutnik 27">
            <a:extLst>
              <a:ext uri="{FF2B5EF4-FFF2-40B4-BE49-F238E27FC236}">
                <a16:creationId xmlns:a16="http://schemas.microsoft.com/office/drawing/2014/main" id="{AE95A7E3-AFD5-4E32-A56B-E080141A04DD}"/>
              </a:ext>
            </a:extLst>
          </p:cNvPr>
          <p:cNvSpPr/>
          <p:nvPr/>
        </p:nvSpPr>
        <p:spPr>
          <a:xfrm rot="3600000">
            <a:off x="4892675" y="1285875"/>
            <a:ext cx="107950" cy="10795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49" name="Ravni poveznik 48">
            <a:extLst>
              <a:ext uri="{FF2B5EF4-FFF2-40B4-BE49-F238E27FC236}">
                <a16:creationId xmlns:a16="http://schemas.microsoft.com/office/drawing/2014/main" id="{C5ACE62F-AE2B-46BC-932B-4C5D6FA2D59A}"/>
              </a:ext>
            </a:extLst>
          </p:cNvPr>
          <p:cNvCxnSpPr/>
          <p:nvPr/>
        </p:nvCxnSpPr>
        <p:spPr>
          <a:xfrm rot="-1800000" flipH="1">
            <a:off x="3608388" y="1743075"/>
            <a:ext cx="1512887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Arc 8">
            <a:extLst>
              <a:ext uri="{FF2B5EF4-FFF2-40B4-BE49-F238E27FC236}">
                <a16:creationId xmlns:a16="http://schemas.microsoft.com/office/drawing/2014/main" id="{A2EFA7E0-C6C1-43CC-BF83-067563EE3627}"/>
              </a:ext>
            </a:extLst>
          </p:cNvPr>
          <p:cNvSpPr>
            <a:spLocks/>
          </p:cNvSpPr>
          <p:nvPr/>
        </p:nvSpPr>
        <p:spPr bwMode="auto">
          <a:xfrm>
            <a:off x="733425" y="1712913"/>
            <a:ext cx="528638" cy="458787"/>
          </a:xfrm>
          <a:custGeom>
            <a:avLst/>
            <a:gdLst>
              <a:gd name="T0" fmla="*/ 162850059 w 21600"/>
              <a:gd name="T1" fmla="*/ 0 h 18715"/>
              <a:gd name="T2" fmla="*/ 316626343 w 21600"/>
              <a:gd name="T3" fmla="*/ 275711089 h 18715"/>
              <a:gd name="T4" fmla="*/ 0 w 21600"/>
              <a:gd name="T5" fmla="*/ 272897425 h 18715"/>
              <a:gd name="T6" fmla="*/ 0 60000 65536"/>
              <a:gd name="T7" fmla="*/ 0 60000 65536"/>
              <a:gd name="T8" fmla="*/ 0 60000 65536"/>
              <a:gd name="T9" fmla="*/ 0 w 21600"/>
              <a:gd name="T10" fmla="*/ 0 h 18715"/>
              <a:gd name="T11" fmla="*/ 21600 w 21600"/>
              <a:gd name="T12" fmla="*/ 18715 h 187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715" fill="none" extrusionOk="0">
                <a:moveTo>
                  <a:pt x="11109" y="-1"/>
                </a:moveTo>
                <a:cubicBezTo>
                  <a:pt x="17617" y="3902"/>
                  <a:pt x="21600" y="10935"/>
                  <a:pt x="21600" y="18524"/>
                </a:cubicBezTo>
                <a:cubicBezTo>
                  <a:pt x="21600" y="18587"/>
                  <a:pt x="21599" y="18651"/>
                  <a:pt x="21599" y="18715"/>
                </a:cubicBezTo>
              </a:path>
              <a:path w="21600" h="18715" stroke="0" extrusionOk="0">
                <a:moveTo>
                  <a:pt x="11109" y="-1"/>
                </a:moveTo>
                <a:cubicBezTo>
                  <a:pt x="17617" y="3902"/>
                  <a:pt x="21600" y="10935"/>
                  <a:pt x="21600" y="18524"/>
                </a:cubicBezTo>
                <a:cubicBezTo>
                  <a:pt x="21600" y="18587"/>
                  <a:pt x="21599" y="18651"/>
                  <a:pt x="21599" y="18715"/>
                </a:cubicBezTo>
                <a:lnTo>
                  <a:pt x="0" y="18524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" name="Pravokutnik 3">
            <a:extLst>
              <a:ext uri="{FF2B5EF4-FFF2-40B4-BE49-F238E27FC236}">
                <a16:creationId xmlns:a16="http://schemas.microsoft.com/office/drawing/2014/main" id="{AF13A3D4-BFE6-44E6-8189-C26A071B4834}"/>
              </a:ext>
            </a:extLst>
          </p:cNvPr>
          <p:cNvSpPr/>
          <p:nvPr/>
        </p:nvSpPr>
        <p:spPr>
          <a:xfrm>
            <a:off x="1627188" y="2065338"/>
            <a:ext cx="107950" cy="10795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Arc 6">
            <a:extLst>
              <a:ext uri="{FF2B5EF4-FFF2-40B4-BE49-F238E27FC236}">
                <a16:creationId xmlns:a16="http://schemas.microsoft.com/office/drawing/2014/main" id="{21FDC7D1-6707-47E8-BFB8-F66F0FD55A53}"/>
              </a:ext>
            </a:extLst>
          </p:cNvPr>
          <p:cNvSpPr>
            <a:spLocks/>
          </p:cNvSpPr>
          <p:nvPr/>
        </p:nvSpPr>
        <p:spPr bwMode="auto">
          <a:xfrm>
            <a:off x="1992313" y="1714500"/>
            <a:ext cx="528637" cy="463550"/>
          </a:xfrm>
          <a:custGeom>
            <a:avLst/>
            <a:gdLst>
              <a:gd name="T0" fmla="*/ 14366 w 21600"/>
              <a:gd name="T1" fmla="*/ 279142185 h 18890"/>
              <a:gd name="T2" fmla="*/ 158055896 w 21600"/>
              <a:gd name="T3" fmla="*/ 0 h 18890"/>
              <a:gd name="T4" fmla="*/ 316639449 w 21600"/>
              <a:gd name="T5" fmla="*/ 276275195 h 18890"/>
              <a:gd name="T6" fmla="*/ 0 60000 65536"/>
              <a:gd name="T7" fmla="*/ 0 60000 65536"/>
              <a:gd name="T8" fmla="*/ 0 60000 65536"/>
              <a:gd name="T9" fmla="*/ 0 w 21600"/>
              <a:gd name="T10" fmla="*/ 0 h 18890"/>
              <a:gd name="T11" fmla="*/ 21600 w 21600"/>
              <a:gd name="T12" fmla="*/ 18890 h 188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890" fill="none" extrusionOk="0">
                <a:moveTo>
                  <a:pt x="0" y="18890"/>
                </a:moveTo>
                <a:cubicBezTo>
                  <a:pt x="0" y="18825"/>
                  <a:pt x="0" y="18760"/>
                  <a:pt x="0" y="18696"/>
                </a:cubicBezTo>
                <a:cubicBezTo>
                  <a:pt x="-1" y="10986"/>
                  <a:pt x="4109" y="3861"/>
                  <a:pt x="10782" y="0"/>
                </a:cubicBezTo>
              </a:path>
              <a:path w="21600" h="18890" stroke="0" extrusionOk="0">
                <a:moveTo>
                  <a:pt x="0" y="18890"/>
                </a:moveTo>
                <a:cubicBezTo>
                  <a:pt x="0" y="18825"/>
                  <a:pt x="0" y="18760"/>
                  <a:pt x="0" y="18696"/>
                </a:cubicBezTo>
                <a:cubicBezTo>
                  <a:pt x="-1" y="10986"/>
                  <a:pt x="4109" y="3861"/>
                  <a:pt x="10782" y="0"/>
                </a:cubicBezTo>
                <a:lnTo>
                  <a:pt x="21600" y="18696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68" name="Line 9">
            <a:extLst>
              <a:ext uri="{FF2B5EF4-FFF2-40B4-BE49-F238E27FC236}">
                <a16:creationId xmlns:a16="http://schemas.microsoft.com/office/drawing/2014/main" id="{0B0872BC-CAE7-4B33-8B62-14B77BED7F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631950" y="646113"/>
            <a:ext cx="893763" cy="15319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69" name="Line 10">
            <a:extLst>
              <a:ext uri="{FF2B5EF4-FFF2-40B4-BE49-F238E27FC236}">
                <a16:creationId xmlns:a16="http://schemas.microsoft.com/office/drawing/2014/main" id="{EDE78610-5F17-4D53-BF19-A4468C1F04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3425" y="630238"/>
            <a:ext cx="896938" cy="1547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70" name="Line 11">
            <a:extLst>
              <a:ext uri="{FF2B5EF4-FFF2-40B4-BE49-F238E27FC236}">
                <a16:creationId xmlns:a16="http://schemas.microsoft.com/office/drawing/2014/main" id="{205A1C53-5DE2-43BF-A7D1-97A185AE1F3F}"/>
              </a:ext>
            </a:extLst>
          </p:cNvPr>
          <p:cNvSpPr>
            <a:spLocks noChangeShapeType="1"/>
          </p:cNvSpPr>
          <p:nvPr/>
        </p:nvSpPr>
        <p:spPr bwMode="auto">
          <a:xfrm>
            <a:off x="733425" y="2178050"/>
            <a:ext cx="1792288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71" name="Oval 13">
            <a:extLst>
              <a:ext uri="{FF2B5EF4-FFF2-40B4-BE49-F238E27FC236}">
                <a16:creationId xmlns:a16="http://schemas.microsoft.com/office/drawing/2014/main" id="{2455294B-2B0F-4562-8360-CF75FF4CA7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3963" y="2146300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72" name="Rectangle 13">
            <a:extLst>
              <a:ext uri="{FF2B5EF4-FFF2-40B4-BE49-F238E27FC236}">
                <a16:creationId xmlns:a16="http://schemas.microsoft.com/office/drawing/2014/main" id="{A5CFE59C-41D5-4EB0-A89E-EF9755625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075" y="2195513"/>
            <a:ext cx="171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A</a:t>
            </a:r>
            <a:endParaRPr lang="sr-Latn-CS" altLang="sr-Latn-RS" sz="2000" i="1"/>
          </a:p>
        </p:txBody>
      </p:sp>
      <p:sp>
        <p:nvSpPr>
          <p:cNvPr id="2073" name="Rectangle 16">
            <a:extLst>
              <a:ext uri="{FF2B5EF4-FFF2-40B4-BE49-F238E27FC236}">
                <a16:creationId xmlns:a16="http://schemas.microsoft.com/office/drawing/2014/main" id="{BD45F02B-CF7B-4AD6-942C-661C52EEF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4750" y="2195513"/>
            <a:ext cx="171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B</a:t>
            </a:r>
            <a:endParaRPr lang="sr-Latn-CS" altLang="sr-Latn-RS" sz="2000" i="1"/>
          </a:p>
        </p:txBody>
      </p:sp>
      <p:sp>
        <p:nvSpPr>
          <p:cNvPr id="2074" name="Rectangle 16">
            <a:extLst>
              <a:ext uri="{FF2B5EF4-FFF2-40B4-BE49-F238E27FC236}">
                <a16:creationId xmlns:a16="http://schemas.microsoft.com/office/drawing/2014/main" id="{13967F0E-7020-4926-B561-7E66F6350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5113" y="301625"/>
            <a:ext cx="1857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C</a:t>
            </a:r>
            <a:endParaRPr lang="sr-Latn-CS" altLang="sr-Latn-RS" sz="2000" i="1"/>
          </a:p>
        </p:txBody>
      </p:sp>
      <p:sp>
        <p:nvSpPr>
          <p:cNvPr id="2075" name="TekstniOkvir 14">
            <a:extLst>
              <a:ext uri="{FF2B5EF4-FFF2-40B4-BE49-F238E27FC236}">
                <a16:creationId xmlns:a16="http://schemas.microsoft.com/office/drawing/2014/main" id="{94E40116-4309-46A2-A80A-F4DD1ECCB6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7000" y="2133600"/>
            <a:ext cx="471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2076" name="TekstniOkvir 15">
            <a:extLst>
              <a:ext uri="{FF2B5EF4-FFF2-40B4-BE49-F238E27FC236}">
                <a16:creationId xmlns:a16="http://schemas.microsoft.com/office/drawing/2014/main" id="{7FCDC2E6-D688-4E81-8668-5A60AF908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5975" y="1189038"/>
            <a:ext cx="471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2077" name="TekstniOkvir 16">
            <a:extLst>
              <a:ext uri="{FF2B5EF4-FFF2-40B4-BE49-F238E27FC236}">
                <a16:creationId xmlns:a16="http://schemas.microsoft.com/office/drawing/2014/main" id="{35F3EA91-CA45-4A43-9DD9-7CD87F64C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50" y="1189038"/>
            <a:ext cx="471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20" name="TekstniOkvir 19">
            <a:extLst>
              <a:ext uri="{FF2B5EF4-FFF2-40B4-BE49-F238E27FC236}">
                <a16:creationId xmlns:a16="http://schemas.microsoft.com/office/drawing/2014/main" id="{9357A158-CD2A-473D-86CD-B66A77089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0088" y="1868488"/>
            <a:ext cx="7223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60°</a:t>
            </a:r>
          </a:p>
        </p:txBody>
      </p:sp>
      <p:cxnSp>
        <p:nvCxnSpPr>
          <p:cNvPr id="21" name="Ravni poveznik 20">
            <a:extLst>
              <a:ext uri="{FF2B5EF4-FFF2-40B4-BE49-F238E27FC236}">
                <a16:creationId xmlns:a16="http://schemas.microsoft.com/office/drawing/2014/main" id="{36C4F2A2-4583-42E4-87E6-EA73C7B9D5E8}"/>
              </a:ext>
            </a:extLst>
          </p:cNvPr>
          <p:cNvCxnSpPr/>
          <p:nvPr/>
        </p:nvCxnSpPr>
        <p:spPr>
          <a:xfrm rot="16200000" flipH="1">
            <a:off x="869156" y="1420019"/>
            <a:ext cx="1512888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0" name="Oval 14">
            <a:extLst>
              <a:ext uri="{FF2B5EF4-FFF2-40B4-BE49-F238E27FC236}">
                <a16:creationId xmlns:a16="http://schemas.microsoft.com/office/drawing/2014/main" id="{6CA1DEE0-F5CC-4674-9641-772F44B06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8613" y="61912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81" name="Oval 12">
            <a:extLst>
              <a:ext uri="{FF2B5EF4-FFF2-40B4-BE49-F238E27FC236}">
                <a16:creationId xmlns:a16="http://schemas.microsoft.com/office/drawing/2014/main" id="{FAD479F4-8CA7-4A61-B7FD-FE803AA31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" y="2146300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6" name="Pravokutnik 25">
            <a:extLst>
              <a:ext uri="{FF2B5EF4-FFF2-40B4-BE49-F238E27FC236}">
                <a16:creationId xmlns:a16="http://schemas.microsoft.com/office/drawing/2014/main" id="{5C3DAA0D-578A-47A0-B745-407C69CCFD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3663" y="1316038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>
                <a:solidFill>
                  <a:srgbClr val="0070C0"/>
                </a:solidFill>
              </a:rPr>
              <a:t>v</a:t>
            </a:r>
            <a:endParaRPr lang="hr-HR" altLang="sr-Latn-RS"/>
          </a:p>
        </p:txBody>
      </p:sp>
      <p:sp>
        <p:nvSpPr>
          <p:cNvPr id="31" name="Arc 7">
            <a:extLst>
              <a:ext uri="{FF2B5EF4-FFF2-40B4-BE49-F238E27FC236}">
                <a16:creationId xmlns:a16="http://schemas.microsoft.com/office/drawing/2014/main" id="{AC3BFC5C-D6D0-4D78-A7E5-8E5CCD3B17EA}"/>
              </a:ext>
            </a:extLst>
          </p:cNvPr>
          <p:cNvSpPr>
            <a:spLocks/>
          </p:cNvSpPr>
          <p:nvPr/>
        </p:nvSpPr>
        <p:spPr bwMode="auto">
          <a:xfrm>
            <a:off x="4314825" y="579438"/>
            <a:ext cx="530225" cy="530225"/>
          </a:xfrm>
          <a:custGeom>
            <a:avLst/>
            <a:gdLst>
              <a:gd name="T0" fmla="*/ 319058308 w 21615"/>
              <a:gd name="T1" fmla="*/ 275599563 h 21600"/>
              <a:gd name="T2" fmla="*/ 0 w 21615"/>
              <a:gd name="T3" fmla="*/ 277655461 h 21600"/>
              <a:gd name="T4" fmla="*/ 157750699 w 21615"/>
              <a:gd name="T5" fmla="*/ 0 h 21600"/>
              <a:gd name="T6" fmla="*/ 0 60000 65536"/>
              <a:gd name="T7" fmla="*/ 0 60000 65536"/>
              <a:gd name="T8" fmla="*/ 0 60000 65536"/>
              <a:gd name="T9" fmla="*/ 0 w 21615"/>
              <a:gd name="T10" fmla="*/ 0 h 21600"/>
              <a:gd name="T11" fmla="*/ 21615 w 2161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15" h="21600" fill="none" extrusionOk="0">
                <a:moveTo>
                  <a:pt x="21614" y="18631"/>
                </a:moveTo>
                <a:cubicBezTo>
                  <a:pt x="18301" y="20575"/>
                  <a:pt x="14528" y="21599"/>
                  <a:pt x="10687" y="21600"/>
                </a:cubicBezTo>
                <a:cubicBezTo>
                  <a:pt x="6939" y="21600"/>
                  <a:pt x="3256" y="20625"/>
                  <a:pt x="0" y="18770"/>
                </a:cubicBezTo>
              </a:path>
              <a:path w="21615" h="21600" stroke="0" extrusionOk="0">
                <a:moveTo>
                  <a:pt x="21614" y="18631"/>
                </a:moveTo>
                <a:cubicBezTo>
                  <a:pt x="18301" y="20575"/>
                  <a:pt x="14528" y="21599"/>
                  <a:pt x="10687" y="21600"/>
                </a:cubicBezTo>
                <a:cubicBezTo>
                  <a:pt x="6939" y="21600"/>
                  <a:pt x="3256" y="20625"/>
                  <a:pt x="0" y="18770"/>
                </a:cubicBezTo>
                <a:lnTo>
                  <a:pt x="10687" y="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3" name="Line 9">
            <a:extLst>
              <a:ext uri="{FF2B5EF4-FFF2-40B4-BE49-F238E27FC236}">
                <a16:creationId xmlns:a16="http://schemas.microsoft.com/office/drawing/2014/main" id="{B2C800AD-B5B3-4594-B65C-75E037FAAB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83113" y="600075"/>
            <a:ext cx="893762" cy="1531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4" name="Line 10">
            <a:extLst>
              <a:ext uri="{FF2B5EF4-FFF2-40B4-BE49-F238E27FC236}">
                <a16:creationId xmlns:a16="http://schemas.microsoft.com/office/drawing/2014/main" id="{11C5749E-EEFD-4E4F-8015-A1524EB03B2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84588" y="584200"/>
            <a:ext cx="896937" cy="15478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5" name="Line 11">
            <a:extLst>
              <a:ext uri="{FF2B5EF4-FFF2-40B4-BE49-F238E27FC236}">
                <a16:creationId xmlns:a16="http://schemas.microsoft.com/office/drawing/2014/main" id="{D6DBDF60-D986-4A92-AFE6-F649C7EB7C6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4588" y="2132013"/>
            <a:ext cx="1792287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6" name="Oval 13">
            <a:extLst>
              <a:ext uri="{FF2B5EF4-FFF2-40B4-BE49-F238E27FC236}">
                <a16:creationId xmlns:a16="http://schemas.microsoft.com/office/drawing/2014/main" id="{E91BFC18-8D17-457E-8D30-6BF66D5EF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5125" y="2101850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7" name="Rectangle 13">
            <a:extLst>
              <a:ext uri="{FF2B5EF4-FFF2-40B4-BE49-F238E27FC236}">
                <a16:creationId xmlns:a16="http://schemas.microsoft.com/office/drawing/2014/main" id="{B36BA422-9DD1-431A-8196-4676AE5651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1238" y="2151063"/>
            <a:ext cx="17145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A</a:t>
            </a:r>
            <a:endParaRPr lang="sr-Latn-CS" altLang="sr-Latn-RS" sz="2000" i="1"/>
          </a:p>
        </p:txBody>
      </p:sp>
      <p:sp>
        <p:nvSpPr>
          <p:cNvPr id="38" name="Rectangle 16">
            <a:extLst>
              <a:ext uri="{FF2B5EF4-FFF2-40B4-BE49-F238E27FC236}">
                <a16:creationId xmlns:a16="http://schemas.microsoft.com/office/drawing/2014/main" id="{43B40996-72DF-41D5-9F81-1EE09F47C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913" y="2151063"/>
            <a:ext cx="17145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B</a:t>
            </a:r>
            <a:endParaRPr lang="sr-Latn-CS" altLang="sr-Latn-RS" sz="2000" i="1"/>
          </a:p>
        </p:txBody>
      </p:sp>
      <p:sp>
        <p:nvSpPr>
          <p:cNvPr id="39" name="Rectangle 16">
            <a:extLst>
              <a:ext uri="{FF2B5EF4-FFF2-40B4-BE49-F238E27FC236}">
                <a16:creationId xmlns:a16="http://schemas.microsoft.com/office/drawing/2014/main" id="{64A23ED9-E844-4F26-8798-AF26F98705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6275" y="257175"/>
            <a:ext cx="1857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C</a:t>
            </a:r>
            <a:endParaRPr lang="sr-Latn-CS" altLang="sr-Latn-RS" sz="2000" i="1"/>
          </a:p>
        </p:txBody>
      </p:sp>
      <p:sp>
        <p:nvSpPr>
          <p:cNvPr id="40" name="TekstniOkvir 39">
            <a:extLst>
              <a:ext uri="{FF2B5EF4-FFF2-40B4-BE49-F238E27FC236}">
                <a16:creationId xmlns:a16="http://schemas.microsoft.com/office/drawing/2014/main" id="{4D425A23-3E98-41FA-BE43-15EA3A6DB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8163" y="2089150"/>
            <a:ext cx="4714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41" name="TekstniOkvir 40">
            <a:extLst>
              <a:ext uri="{FF2B5EF4-FFF2-40B4-BE49-F238E27FC236}">
                <a16:creationId xmlns:a16="http://schemas.microsoft.com/office/drawing/2014/main" id="{7912B5F4-0DD5-4AD1-B535-7A135A799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7138" y="1144588"/>
            <a:ext cx="4714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42" name="TekstniOkvir 41">
            <a:extLst>
              <a:ext uri="{FF2B5EF4-FFF2-40B4-BE49-F238E27FC236}">
                <a16:creationId xmlns:a16="http://schemas.microsoft.com/office/drawing/2014/main" id="{1533632B-B255-4FD2-84E9-3F535ED85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2213" y="1144588"/>
            <a:ext cx="4714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43" name="TekstniOkvir 42">
            <a:extLst>
              <a:ext uri="{FF2B5EF4-FFF2-40B4-BE49-F238E27FC236}">
                <a16:creationId xmlns:a16="http://schemas.microsoft.com/office/drawing/2014/main" id="{2070D066-FF23-43B6-A284-612795E24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4900" y="1806575"/>
            <a:ext cx="723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60°</a:t>
            </a:r>
          </a:p>
        </p:txBody>
      </p:sp>
      <p:sp>
        <p:nvSpPr>
          <p:cNvPr id="47" name="Oval 14">
            <a:extLst>
              <a:ext uri="{FF2B5EF4-FFF2-40B4-BE49-F238E27FC236}">
                <a16:creationId xmlns:a16="http://schemas.microsoft.com/office/drawing/2014/main" id="{D4E15B03-9485-45A5-BE79-6EACEFEA9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9775" y="577850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0" name="Oval 12">
            <a:extLst>
              <a:ext uri="{FF2B5EF4-FFF2-40B4-BE49-F238E27FC236}">
                <a16:creationId xmlns:a16="http://schemas.microsoft.com/office/drawing/2014/main" id="{CA10EF94-2F56-4370-920A-C97157F86E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5538" y="2101850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56" name="Arc 7">
            <a:extLst>
              <a:ext uri="{FF2B5EF4-FFF2-40B4-BE49-F238E27FC236}">
                <a16:creationId xmlns:a16="http://schemas.microsoft.com/office/drawing/2014/main" id="{DA3965FE-D3CF-447D-B7E9-203E02911A41}"/>
              </a:ext>
            </a:extLst>
          </p:cNvPr>
          <p:cNvSpPr>
            <a:spLocks/>
          </p:cNvSpPr>
          <p:nvPr/>
        </p:nvSpPr>
        <p:spPr bwMode="auto">
          <a:xfrm>
            <a:off x="7335838" y="557213"/>
            <a:ext cx="530225" cy="530225"/>
          </a:xfrm>
          <a:custGeom>
            <a:avLst/>
            <a:gdLst>
              <a:gd name="T0" fmla="*/ 319058308 w 21615"/>
              <a:gd name="T1" fmla="*/ 275599563 h 21600"/>
              <a:gd name="T2" fmla="*/ 0 w 21615"/>
              <a:gd name="T3" fmla="*/ 277655461 h 21600"/>
              <a:gd name="T4" fmla="*/ 157750699 w 21615"/>
              <a:gd name="T5" fmla="*/ 0 h 21600"/>
              <a:gd name="T6" fmla="*/ 0 60000 65536"/>
              <a:gd name="T7" fmla="*/ 0 60000 65536"/>
              <a:gd name="T8" fmla="*/ 0 60000 65536"/>
              <a:gd name="T9" fmla="*/ 0 w 21615"/>
              <a:gd name="T10" fmla="*/ 0 h 21600"/>
              <a:gd name="T11" fmla="*/ 21615 w 2161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15" h="21600" fill="none" extrusionOk="0">
                <a:moveTo>
                  <a:pt x="21614" y="18631"/>
                </a:moveTo>
                <a:cubicBezTo>
                  <a:pt x="18301" y="20575"/>
                  <a:pt x="14528" y="21599"/>
                  <a:pt x="10687" y="21600"/>
                </a:cubicBezTo>
                <a:cubicBezTo>
                  <a:pt x="6939" y="21600"/>
                  <a:pt x="3256" y="20625"/>
                  <a:pt x="0" y="18770"/>
                </a:cubicBezTo>
              </a:path>
              <a:path w="21615" h="21600" stroke="0" extrusionOk="0">
                <a:moveTo>
                  <a:pt x="21614" y="18631"/>
                </a:moveTo>
                <a:cubicBezTo>
                  <a:pt x="18301" y="20575"/>
                  <a:pt x="14528" y="21599"/>
                  <a:pt x="10687" y="21600"/>
                </a:cubicBezTo>
                <a:cubicBezTo>
                  <a:pt x="6939" y="21600"/>
                  <a:pt x="3256" y="20625"/>
                  <a:pt x="0" y="18770"/>
                </a:cubicBezTo>
                <a:lnTo>
                  <a:pt x="10687" y="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7" name="Arc 8">
            <a:extLst>
              <a:ext uri="{FF2B5EF4-FFF2-40B4-BE49-F238E27FC236}">
                <a16:creationId xmlns:a16="http://schemas.microsoft.com/office/drawing/2014/main" id="{228609D8-1010-4F94-A7A8-703530209BA2}"/>
              </a:ext>
            </a:extLst>
          </p:cNvPr>
          <p:cNvSpPr>
            <a:spLocks/>
          </p:cNvSpPr>
          <p:nvPr/>
        </p:nvSpPr>
        <p:spPr bwMode="auto">
          <a:xfrm>
            <a:off x="6700838" y="1651000"/>
            <a:ext cx="528637" cy="458788"/>
          </a:xfrm>
          <a:custGeom>
            <a:avLst/>
            <a:gdLst>
              <a:gd name="T0" fmla="*/ 162849457 w 21600"/>
              <a:gd name="T1" fmla="*/ 0 h 18715"/>
              <a:gd name="T2" fmla="*/ 316625157 w 21600"/>
              <a:gd name="T3" fmla="*/ 275712474 h 18715"/>
              <a:gd name="T4" fmla="*/ 0 w 21600"/>
              <a:gd name="T5" fmla="*/ 272898608 h 18715"/>
              <a:gd name="T6" fmla="*/ 0 60000 65536"/>
              <a:gd name="T7" fmla="*/ 0 60000 65536"/>
              <a:gd name="T8" fmla="*/ 0 60000 65536"/>
              <a:gd name="T9" fmla="*/ 0 w 21600"/>
              <a:gd name="T10" fmla="*/ 0 h 18715"/>
              <a:gd name="T11" fmla="*/ 21600 w 21600"/>
              <a:gd name="T12" fmla="*/ 18715 h 187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715" fill="none" extrusionOk="0">
                <a:moveTo>
                  <a:pt x="11109" y="-1"/>
                </a:moveTo>
                <a:cubicBezTo>
                  <a:pt x="17617" y="3902"/>
                  <a:pt x="21600" y="10935"/>
                  <a:pt x="21600" y="18524"/>
                </a:cubicBezTo>
                <a:cubicBezTo>
                  <a:pt x="21600" y="18587"/>
                  <a:pt x="21599" y="18651"/>
                  <a:pt x="21599" y="18715"/>
                </a:cubicBezTo>
              </a:path>
              <a:path w="21600" h="18715" stroke="0" extrusionOk="0">
                <a:moveTo>
                  <a:pt x="11109" y="-1"/>
                </a:moveTo>
                <a:cubicBezTo>
                  <a:pt x="17617" y="3902"/>
                  <a:pt x="21600" y="10935"/>
                  <a:pt x="21600" y="18524"/>
                </a:cubicBezTo>
                <a:cubicBezTo>
                  <a:pt x="21600" y="18587"/>
                  <a:pt x="21599" y="18651"/>
                  <a:pt x="21599" y="18715"/>
                </a:cubicBezTo>
                <a:lnTo>
                  <a:pt x="0" y="18524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8" name="Line 9">
            <a:extLst>
              <a:ext uri="{FF2B5EF4-FFF2-40B4-BE49-F238E27FC236}">
                <a16:creationId xmlns:a16="http://schemas.microsoft.com/office/drawing/2014/main" id="{221F189E-A228-4029-92DF-8A47D7F7E9C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4125" y="577850"/>
            <a:ext cx="893763" cy="1531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9" name="Line 10">
            <a:extLst>
              <a:ext uri="{FF2B5EF4-FFF2-40B4-BE49-F238E27FC236}">
                <a16:creationId xmlns:a16="http://schemas.microsoft.com/office/drawing/2014/main" id="{6FFB2A30-A226-42CC-832F-2CA6CDB442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05600" y="561975"/>
            <a:ext cx="896938" cy="15478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0" name="Line 11">
            <a:extLst>
              <a:ext uri="{FF2B5EF4-FFF2-40B4-BE49-F238E27FC236}">
                <a16:creationId xmlns:a16="http://schemas.microsoft.com/office/drawing/2014/main" id="{98EAB008-1FD7-4333-99B4-42EB4932061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2109788"/>
            <a:ext cx="1792288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" name="Oval 13">
            <a:extLst>
              <a:ext uri="{FF2B5EF4-FFF2-40B4-BE49-F238E27FC236}">
                <a16:creationId xmlns:a16="http://schemas.microsoft.com/office/drawing/2014/main" id="{A8D1030F-8395-4564-BE02-4C6CDC9ED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6138" y="207962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62" name="Rectangle 13">
            <a:extLst>
              <a:ext uri="{FF2B5EF4-FFF2-40B4-BE49-F238E27FC236}">
                <a16:creationId xmlns:a16="http://schemas.microsoft.com/office/drawing/2014/main" id="{7C20D61D-6DB3-4E67-940E-A446D777A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2250" y="2127250"/>
            <a:ext cx="171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A</a:t>
            </a:r>
            <a:endParaRPr lang="sr-Latn-CS" altLang="sr-Latn-RS" sz="2000" i="1"/>
          </a:p>
        </p:txBody>
      </p:sp>
      <p:sp>
        <p:nvSpPr>
          <p:cNvPr id="63" name="Rectangle 16">
            <a:extLst>
              <a:ext uri="{FF2B5EF4-FFF2-40B4-BE49-F238E27FC236}">
                <a16:creationId xmlns:a16="http://schemas.microsoft.com/office/drawing/2014/main" id="{F03C94B3-5B66-4C5F-9D6D-ADE9FA628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6925" y="2127250"/>
            <a:ext cx="171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B</a:t>
            </a:r>
            <a:endParaRPr lang="sr-Latn-CS" altLang="sr-Latn-RS" sz="2000" i="1"/>
          </a:p>
        </p:txBody>
      </p:sp>
      <p:sp>
        <p:nvSpPr>
          <p:cNvPr id="64" name="Rectangle 16">
            <a:extLst>
              <a:ext uri="{FF2B5EF4-FFF2-40B4-BE49-F238E27FC236}">
                <a16:creationId xmlns:a16="http://schemas.microsoft.com/office/drawing/2014/main" id="{C3B30F83-FF74-4994-8E78-DA8ECD619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5700" y="233363"/>
            <a:ext cx="1873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CS" altLang="sr-Latn-RS" sz="2000" i="1">
                <a:solidFill>
                  <a:srgbClr val="000000"/>
                </a:solidFill>
              </a:rPr>
              <a:t>C</a:t>
            </a:r>
            <a:endParaRPr lang="sr-Latn-CS" altLang="sr-Latn-RS" sz="2000" i="1"/>
          </a:p>
        </p:txBody>
      </p:sp>
      <p:sp>
        <p:nvSpPr>
          <p:cNvPr id="65" name="TekstniOkvir 64">
            <a:extLst>
              <a:ext uri="{FF2B5EF4-FFF2-40B4-BE49-F238E27FC236}">
                <a16:creationId xmlns:a16="http://schemas.microsoft.com/office/drawing/2014/main" id="{68881D13-DB7A-4D7F-B7D1-D286AB88A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9175" y="2066925"/>
            <a:ext cx="471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66" name="TekstniOkvir 65">
            <a:extLst>
              <a:ext uri="{FF2B5EF4-FFF2-40B4-BE49-F238E27FC236}">
                <a16:creationId xmlns:a16="http://schemas.microsoft.com/office/drawing/2014/main" id="{13923425-6A60-49A1-AB5A-24A95FAF8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8150" y="1120775"/>
            <a:ext cx="471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67" name="TekstniOkvir 66">
            <a:extLst>
              <a:ext uri="{FF2B5EF4-FFF2-40B4-BE49-F238E27FC236}">
                <a16:creationId xmlns:a16="http://schemas.microsoft.com/office/drawing/2014/main" id="{9C4CB448-4285-4472-AC29-A72EBE093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3225" y="1120775"/>
            <a:ext cx="471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68" name="TekstniOkvir 67">
            <a:extLst>
              <a:ext uri="{FF2B5EF4-FFF2-40B4-BE49-F238E27FC236}">
                <a16:creationId xmlns:a16="http://schemas.microsoft.com/office/drawing/2014/main" id="{D0A9705C-4145-4D88-A536-F6B4A145C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4413" y="768350"/>
            <a:ext cx="7223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60°</a:t>
            </a:r>
          </a:p>
        </p:txBody>
      </p:sp>
      <p:sp>
        <p:nvSpPr>
          <p:cNvPr id="72" name="Oval 14">
            <a:extLst>
              <a:ext uri="{FF2B5EF4-FFF2-40B4-BE49-F238E27FC236}">
                <a16:creationId xmlns:a16="http://schemas.microsoft.com/office/drawing/2014/main" id="{2A195E67-8E05-4822-B002-DA8DA2F47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0788" y="55562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75" name="Oval 12">
            <a:extLst>
              <a:ext uri="{FF2B5EF4-FFF2-40B4-BE49-F238E27FC236}">
                <a16:creationId xmlns:a16="http://schemas.microsoft.com/office/drawing/2014/main" id="{1C5BF53D-AA55-4EA3-8680-835CA5179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207962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76" name="Pravokutnik 75">
            <a:extLst>
              <a:ext uri="{FF2B5EF4-FFF2-40B4-BE49-F238E27FC236}">
                <a16:creationId xmlns:a16="http://schemas.microsoft.com/office/drawing/2014/main" id="{15958D98-FD6E-4DB5-85AA-87C6A3C59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1511300"/>
            <a:ext cx="3127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>
                <a:solidFill>
                  <a:srgbClr val="0070C0"/>
                </a:solidFill>
              </a:rPr>
              <a:t>v</a:t>
            </a:r>
            <a:endParaRPr lang="hr-HR" altLang="sr-Latn-RS"/>
          </a:p>
        </p:txBody>
      </p:sp>
      <p:sp>
        <p:nvSpPr>
          <p:cNvPr id="79" name="Pravokutnik 78">
            <a:extLst>
              <a:ext uri="{FF2B5EF4-FFF2-40B4-BE49-F238E27FC236}">
                <a16:creationId xmlns:a16="http://schemas.microsoft.com/office/drawing/2014/main" id="{90C19A62-2B44-402C-9B53-80F6EAA32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2613" y="1293813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 i="1">
                <a:solidFill>
                  <a:srgbClr val="0070C0"/>
                </a:solidFill>
              </a:rPr>
              <a:t>v</a:t>
            </a:r>
            <a:endParaRPr lang="hr-HR" altLang="sr-Latn-RS"/>
          </a:p>
        </p:txBody>
      </p:sp>
      <p:sp>
        <p:nvSpPr>
          <p:cNvPr id="58375" name="Arc 7">
            <a:extLst>
              <a:ext uri="{FF2B5EF4-FFF2-40B4-BE49-F238E27FC236}">
                <a16:creationId xmlns:a16="http://schemas.microsoft.com/office/drawing/2014/main" id="{DFE0F249-0896-401D-9F21-BFD8592230D9}"/>
              </a:ext>
            </a:extLst>
          </p:cNvPr>
          <p:cNvSpPr>
            <a:spLocks/>
          </p:cNvSpPr>
          <p:nvPr/>
        </p:nvSpPr>
        <p:spPr bwMode="auto">
          <a:xfrm rot="-7200000">
            <a:off x="7900988" y="1746250"/>
            <a:ext cx="568325" cy="314325"/>
          </a:xfrm>
          <a:custGeom>
            <a:avLst/>
            <a:gdLst>
              <a:gd name="T0" fmla="*/ 343170613 w 21600"/>
              <a:gd name="T1" fmla="*/ 0 h 10672"/>
              <a:gd name="T2" fmla="*/ 393443783 w 21600"/>
              <a:gd name="T3" fmla="*/ 272674835 h 10672"/>
              <a:gd name="T4" fmla="*/ 0 w 21600"/>
              <a:gd name="T5" fmla="*/ 269941339 h 10672"/>
              <a:gd name="T6" fmla="*/ 0 60000 65536"/>
              <a:gd name="T7" fmla="*/ 0 60000 65536"/>
              <a:gd name="T8" fmla="*/ 0 60000 65536"/>
              <a:gd name="T9" fmla="*/ 0 w 21600"/>
              <a:gd name="T10" fmla="*/ 0 h 10672"/>
              <a:gd name="T11" fmla="*/ 21600 w 21600"/>
              <a:gd name="T12" fmla="*/ 10672 h 106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0672" fill="none" extrusionOk="0">
                <a:moveTo>
                  <a:pt x="18839" y="0"/>
                </a:moveTo>
                <a:cubicBezTo>
                  <a:pt x="20649" y="3227"/>
                  <a:pt x="21600" y="6865"/>
                  <a:pt x="21600" y="10565"/>
                </a:cubicBezTo>
                <a:cubicBezTo>
                  <a:pt x="21600" y="10600"/>
                  <a:pt x="21599" y="10636"/>
                  <a:pt x="21599" y="10671"/>
                </a:cubicBezTo>
              </a:path>
              <a:path w="21600" h="10672" stroke="0" extrusionOk="0">
                <a:moveTo>
                  <a:pt x="18839" y="0"/>
                </a:moveTo>
                <a:cubicBezTo>
                  <a:pt x="20649" y="3227"/>
                  <a:pt x="21600" y="6865"/>
                  <a:pt x="21600" y="10565"/>
                </a:cubicBezTo>
                <a:cubicBezTo>
                  <a:pt x="21600" y="10600"/>
                  <a:pt x="21599" y="10636"/>
                  <a:pt x="21599" y="10671"/>
                </a:cubicBezTo>
                <a:lnTo>
                  <a:pt x="0" y="10565"/>
                </a:lnTo>
                <a:close/>
              </a:path>
            </a:pathLst>
          </a:custGeom>
          <a:noFill/>
          <a:ln w="19050">
            <a:solidFill>
              <a:srgbClr val="0070C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0" name="Arc 7">
            <a:extLst>
              <a:ext uri="{FF2B5EF4-FFF2-40B4-BE49-F238E27FC236}">
                <a16:creationId xmlns:a16="http://schemas.microsoft.com/office/drawing/2014/main" id="{1B062BFF-F874-4999-952F-4DA7CE6D6CFC}"/>
              </a:ext>
            </a:extLst>
          </p:cNvPr>
          <p:cNvSpPr>
            <a:spLocks/>
          </p:cNvSpPr>
          <p:nvPr/>
        </p:nvSpPr>
        <p:spPr bwMode="auto">
          <a:xfrm rot="5400000">
            <a:off x="1484313" y="804863"/>
            <a:ext cx="568325" cy="314325"/>
          </a:xfrm>
          <a:custGeom>
            <a:avLst/>
            <a:gdLst>
              <a:gd name="T0" fmla="*/ 343170613 w 21600"/>
              <a:gd name="T1" fmla="*/ 0 h 10672"/>
              <a:gd name="T2" fmla="*/ 393443783 w 21600"/>
              <a:gd name="T3" fmla="*/ 272674835 h 10672"/>
              <a:gd name="T4" fmla="*/ 0 w 21600"/>
              <a:gd name="T5" fmla="*/ 269941339 h 10672"/>
              <a:gd name="T6" fmla="*/ 0 60000 65536"/>
              <a:gd name="T7" fmla="*/ 0 60000 65536"/>
              <a:gd name="T8" fmla="*/ 0 60000 65536"/>
              <a:gd name="T9" fmla="*/ 0 w 21600"/>
              <a:gd name="T10" fmla="*/ 0 h 10672"/>
              <a:gd name="T11" fmla="*/ 21600 w 21600"/>
              <a:gd name="T12" fmla="*/ 10672 h 106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0672" fill="none" extrusionOk="0">
                <a:moveTo>
                  <a:pt x="18839" y="0"/>
                </a:moveTo>
                <a:cubicBezTo>
                  <a:pt x="20649" y="3227"/>
                  <a:pt x="21600" y="6865"/>
                  <a:pt x="21600" y="10565"/>
                </a:cubicBezTo>
                <a:cubicBezTo>
                  <a:pt x="21600" y="10600"/>
                  <a:pt x="21599" y="10636"/>
                  <a:pt x="21599" y="10671"/>
                </a:cubicBezTo>
              </a:path>
              <a:path w="21600" h="10672" stroke="0" extrusionOk="0">
                <a:moveTo>
                  <a:pt x="18839" y="0"/>
                </a:moveTo>
                <a:cubicBezTo>
                  <a:pt x="20649" y="3227"/>
                  <a:pt x="21600" y="6865"/>
                  <a:pt x="21600" y="10565"/>
                </a:cubicBezTo>
                <a:cubicBezTo>
                  <a:pt x="21600" y="10600"/>
                  <a:pt x="21599" y="10636"/>
                  <a:pt x="21599" y="10671"/>
                </a:cubicBezTo>
                <a:lnTo>
                  <a:pt x="0" y="10565"/>
                </a:lnTo>
                <a:close/>
              </a:path>
            </a:pathLst>
          </a:custGeom>
          <a:noFill/>
          <a:ln w="19050">
            <a:solidFill>
              <a:srgbClr val="0070C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1" name="Arc 7">
            <a:extLst>
              <a:ext uri="{FF2B5EF4-FFF2-40B4-BE49-F238E27FC236}">
                <a16:creationId xmlns:a16="http://schemas.microsoft.com/office/drawing/2014/main" id="{3707739D-DBE7-44A2-B797-5752D13A6073}"/>
              </a:ext>
            </a:extLst>
          </p:cNvPr>
          <p:cNvSpPr>
            <a:spLocks/>
          </p:cNvSpPr>
          <p:nvPr/>
        </p:nvSpPr>
        <p:spPr bwMode="auto">
          <a:xfrm>
            <a:off x="3741738" y="1809750"/>
            <a:ext cx="568325" cy="314325"/>
          </a:xfrm>
          <a:custGeom>
            <a:avLst/>
            <a:gdLst>
              <a:gd name="T0" fmla="*/ 343170613 w 21600"/>
              <a:gd name="T1" fmla="*/ 0 h 10672"/>
              <a:gd name="T2" fmla="*/ 393443783 w 21600"/>
              <a:gd name="T3" fmla="*/ 272674835 h 10672"/>
              <a:gd name="T4" fmla="*/ 0 w 21600"/>
              <a:gd name="T5" fmla="*/ 269941339 h 10672"/>
              <a:gd name="T6" fmla="*/ 0 60000 65536"/>
              <a:gd name="T7" fmla="*/ 0 60000 65536"/>
              <a:gd name="T8" fmla="*/ 0 60000 65536"/>
              <a:gd name="T9" fmla="*/ 0 w 21600"/>
              <a:gd name="T10" fmla="*/ 0 h 10672"/>
              <a:gd name="T11" fmla="*/ 21600 w 21600"/>
              <a:gd name="T12" fmla="*/ 10672 h 106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0672" fill="none" extrusionOk="0">
                <a:moveTo>
                  <a:pt x="18839" y="0"/>
                </a:moveTo>
                <a:cubicBezTo>
                  <a:pt x="20649" y="3227"/>
                  <a:pt x="21600" y="6865"/>
                  <a:pt x="21600" y="10565"/>
                </a:cubicBezTo>
                <a:cubicBezTo>
                  <a:pt x="21600" y="10600"/>
                  <a:pt x="21599" y="10636"/>
                  <a:pt x="21599" y="10671"/>
                </a:cubicBezTo>
              </a:path>
              <a:path w="21600" h="10672" stroke="0" extrusionOk="0">
                <a:moveTo>
                  <a:pt x="18839" y="0"/>
                </a:moveTo>
                <a:cubicBezTo>
                  <a:pt x="20649" y="3227"/>
                  <a:pt x="21600" y="6865"/>
                  <a:pt x="21600" y="10565"/>
                </a:cubicBezTo>
                <a:cubicBezTo>
                  <a:pt x="21600" y="10600"/>
                  <a:pt x="21599" y="10636"/>
                  <a:pt x="21599" y="10671"/>
                </a:cubicBezTo>
                <a:lnTo>
                  <a:pt x="0" y="10565"/>
                </a:lnTo>
                <a:close/>
              </a:path>
            </a:pathLst>
          </a:custGeom>
          <a:noFill/>
          <a:ln w="19050">
            <a:solidFill>
              <a:srgbClr val="0070C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6" name="TekstniOkvir 95">
            <a:extLst>
              <a:ext uri="{FF2B5EF4-FFF2-40B4-BE49-F238E27FC236}">
                <a16:creationId xmlns:a16="http://schemas.microsoft.com/office/drawing/2014/main" id="{923F56F4-68F5-4525-9FBC-4AC529454665}"/>
              </a:ext>
            </a:extLst>
          </p:cNvPr>
          <p:cNvSpPr txBox="1">
            <a:spLocks noChangeArrowheads="1"/>
          </p:cNvSpPr>
          <p:nvPr/>
        </p:nvSpPr>
        <p:spPr bwMode="auto">
          <a:xfrm rot="1894504">
            <a:off x="7899400" y="1692275"/>
            <a:ext cx="7239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1600"/>
              <a:t>30°</a:t>
            </a:r>
          </a:p>
        </p:txBody>
      </p:sp>
      <p:sp>
        <p:nvSpPr>
          <p:cNvPr id="97" name="TekstniOkvir 96">
            <a:extLst>
              <a:ext uri="{FF2B5EF4-FFF2-40B4-BE49-F238E27FC236}">
                <a16:creationId xmlns:a16="http://schemas.microsoft.com/office/drawing/2014/main" id="{331E06D4-6D2B-4697-BE70-319B29E5DE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1913" y="1857375"/>
            <a:ext cx="7223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1600"/>
              <a:t>30</a:t>
            </a:r>
            <a:r>
              <a:rPr lang="hr-HR" altLang="sr-Latn-RS" sz="1600">
                <a:sym typeface="Symbol" panose="05050102010706020507" pitchFamily="18" charset="2"/>
              </a:rPr>
              <a:t></a:t>
            </a:r>
            <a:endParaRPr lang="hr-HR" altLang="sr-Latn-RS" sz="1600"/>
          </a:p>
        </p:txBody>
      </p:sp>
      <p:sp>
        <p:nvSpPr>
          <p:cNvPr id="98" name="TekstniOkvir 97">
            <a:extLst>
              <a:ext uri="{FF2B5EF4-FFF2-40B4-BE49-F238E27FC236}">
                <a16:creationId xmlns:a16="http://schemas.microsoft.com/office/drawing/2014/main" id="{EE749938-B477-4964-B383-34BB97D0D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0350" y="846138"/>
            <a:ext cx="7223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1600"/>
              <a:t>30°</a:t>
            </a:r>
          </a:p>
        </p:txBody>
      </p:sp>
      <p:sp>
        <p:nvSpPr>
          <p:cNvPr id="99" name="TekstniOkvir 98">
            <a:extLst>
              <a:ext uri="{FF2B5EF4-FFF2-40B4-BE49-F238E27FC236}">
                <a16:creationId xmlns:a16="http://schemas.microsoft.com/office/drawing/2014/main" id="{D86060DF-7089-4A50-BD4A-C7997481F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0663" y="3003550"/>
            <a:ext cx="62198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Polovina jednakostraničnog trokuta je pravokutan trokut kojemu su šiljasti kutovi veličine 30° i 60°</a:t>
            </a:r>
            <a:r>
              <a:rPr lang="hr-HR" altLang="sr-Latn-RS">
                <a:sym typeface="Symbol" panose="05050102010706020507" pitchFamily="18" charset="2"/>
              </a:rPr>
              <a:t>.</a:t>
            </a:r>
            <a:r>
              <a:rPr lang="hr-HR" altLang="sr-Latn-RS"/>
              <a:t> </a:t>
            </a:r>
          </a:p>
        </p:txBody>
      </p:sp>
      <p:graphicFrame>
        <p:nvGraphicFramePr>
          <p:cNvPr id="100" name="Object 9">
            <a:extLst>
              <a:ext uri="{FF2B5EF4-FFF2-40B4-BE49-F238E27FC236}">
                <a16:creationId xmlns:a16="http://schemas.microsoft.com/office/drawing/2014/main" id="{4BFD933C-1B5E-47B5-8F26-21FD520EB9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49663" y="4176713"/>
          <a:ext cx="1422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22360" imgH="672840" progId="Equation.DSMT4">
                  <p:embed/>
                </p:oleObj>
              </mc:Choice>
              <mc:Fallback>
                <p:oleObj name="Equation" r:id="rId2" imgW="1422360" imgH="6728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663" y="4176713"/>
                        <a:ext cx="14224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kstniOkvir 100">
            <a:extLst>
              <a:ext uri="{FF2B5EF4-FFF2-40B4-BE49-F238E27FC236}">
                <a16:creationId xmlns:a16="http://schemas.microsoft.com/office/drawing/2014/main" id="{434E9B86-AF71-4878-AE7D-9873A0900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9425" y="3702050"/>
            <a:ext cx="6524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Primjenom Pitagorina poučka dobivamo: </a:t>
            </a:r>
          </a:p>
        </p:txBody>
      </p:sp>
      <p:graphicFrame>
        <p:nvGraphicFramePr>
          <p:cNvPr id="58378" name="Object 10">
            <a:extLst>
              <a:ext uri="{FF2B5EF4-FFF2-40B4-BE49-F238E27FC236}">
                <a16:creationId xmlns:a16="http://schemas.microsoft.com/office/drawing/2014/main" id="{46619376-E3B7-40C6-B877-163E47A55A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43313" y="4852988"/>
          <a:ext cx="1409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400" imgH="672840" progId="Equation.DSMT4">
                  <p:embed/>
                </p:oleObj>
              </mc:Choice>
              <mc:Fallback>
                <p:oleObj name="Equation" r:id="rId4" imgW="1409400" imgH="6728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13" y="4852988"/>
                        <a:ext cx="14097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" name="Object 11">
            <a:extLst>
              <a:ext uri="{FF2B5EF4-FFF2-40B4-BE49-F238E27FC236}">
                <a16:creationId xmlns:a16="http://schemas.microsoft.com/office/drawing/2014/main" id="{BD7C6EF1-F18E-4D79-88DF-AA0CE7B4AA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54600" y="4903788"/>
          <a:ext cx="1117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17440" imgH="596880" progId="Equation.DSMT4">
                  <p:embed/>
                </p:oleObj>
              </mc:Choice>
              <mc:Fallback>
                <p:oleObj name="Equation" r:id="rId6" imgW="1117440" imgH="5968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600" y="4903788"/>
                        <a:ext cx="1117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 12">
            <a:extLst>
              <a:ext uri="{FF2B5EF4-FFF2-40B4-BE49-F238E27FC236}">
                <a16:creationId xmlns:a16="http://schemas.microsoft.com/office/drawing/2014/main" id="{99E787DA-5FFC-4F43-A585-866F8DA288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32525" y="4903788"/>
          <a:ext cx="1066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66680" imgH="596880" progId="Equation.DSMT4">
                  <p:embed/>
                </p:oleObj>
              </mc:Choice>
              <mc:Fallback>
                <p:oleObj name="Equation" r:id="rId8" imgW="1066680" imgH="5968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525" y="4903788"/>
                        <a:ext cx="1066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Object 13">
            <a:extLst>
              <a:ext uri="{FF2B5EF4-FFF2-40B4-BE49-F238E27FC236}">
                <a16:creationId xmlns:a16="http://schemas.microsoft.com/office/drawing/2014/main" id="{5EF00FB4-8DA2-47AB-8CC4-5A9FB067F3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16788" y="4914900"/>
          <a:ext cx="431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31640" imgH="596880" progId="Equation.DSMT4">
                  <p:embed/>
                </p:oleObj>
              </mc:Choice>
              <mc:Fallback>
                <p:oleObj name="Equation" r:id="rId10" imgW="431640" imgH="5968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6788" y="4914900"/>
                        <a:ext cx="431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14">
            <a:extLst>
              <a:ext uri="{FF2B5EF4-FFF2-40B4-BE49-F238E27FC236}">
                <a16:creationId xmlns:a16="http://schemas.microsoft.com/office/drawing/2014/main" id="{1D6A722B-46C1-4548-90FA-49DEAE0876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2363" y="5635625"/>
          <a:ext cx="87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76240" imgH="622080" progId="Equation.DSMT4">
                  <p:embed/>
                </p:oleObj>
              </mc:Choice>
              <mc:Fallback>
                <p:oleObj name="Equation" r:id="rId12" imgW="876240" imgH="622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2363" y="5635625"/>
                        <a:ext cx="876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  <p:bldP spid="83" grpId="0" animBg="1"/>
      <p:bldP spid="81" grpId="0" animBg="1"/>
      <p:bldP spid="80" grpId="0" animBg="1"/>
      <p:bldP spid="52" grpId="0" animBg="1"/>
      <p:bldP spid="28" grpId="0" animBg="1"/>
      <p:bldP spid="4" grpId="0" animBg="1"/>
      <p:bldP spid="20" grpId="0"/>
      <p:bldP spid="26" grpId="0"/>
      <p:bldP spid="36" grpId="0" animBg="1"/>
      <p:bldP spid="37" grpId="0"/>
      <p:bldP spid="38" grpId="0"/>
      <p:bldP spid="39" grpId="0"/>
      <p:bldP spid="40" grpId="0"/>
      <p:bldP spid="41" grpId="0"/>
      <p:bldP spid="42" grpId="0"/>
      <p:bldP spid="43" grpId="0"/>
      <p:bldP spid="47" grpId="0" animBg="1"/>
      <p:bldP spid="50" grpId="0" animBg="1"/>
      <p:bldP spid="61" grpId="0" animBg="1"/>
      <p:bldP spid="62" grpId="0"/>
      <p:bldP spid="63" grpId="0"/>
      <p:bldP spid="64" grpId="0"/>
      <p:bldP spid="65" grpId="0"/>
      <p:bldP spid="66" grpId="0"/>
      <p:bldP spid="67" grpId="0"/>
      <p:bldP spid="68" grpId="0"/>
      <p:bldP spid="72" grpId="0" animBg="1"/>
      <p:bldP spid="75" grpId="0" animBg="1"/>
      <p:bldP spid="76" grpId="0"/>
      <p:bldP spid="79" grpId="0"/>
      <p:bldP spid="96" grpId="0"/>
      <p:bldP spid="97" grpId="0"/>
      <p:bldP spid="98" grpId="0"/>
      <p:bldP spid="99" grpId="0"/>
      <p:bldP spid="1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Zaobljeni pravokutnik 40">
            <a:extLst>
              <a:ext uri="{FF2B5EF4-FFF2-40B4-BE49-F238E27FC236}">
                <a16:creationId xmlns:a16="http://schemas.microsoft.com/office/drawing/2014/main" id="{A93E8EC7-B1D7-44E8-B5AD-78B6DA6B5DC8}"/>
              </a:ext>
            </a:extLst>
          </p:cNvPr>
          <p:cNvSpPr/>
          <p:nvPr/>
        </p:nvSpPr>
        <p:spPr>
          <a:xfrm>
            <a:off x="5097463" y="3041650"/>
            <a:ext cx="1670050" cy="892175"/>
          </a:xfrm>
          <a:prstGeom prst="round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6" name="Pravokutnik 25">
            <a:extLst>
              <a:ext uri="{FF2B5EF4-FFF2-40B4-BE49-F238E27FC236}">
                <a16:creationId xmlns:a16="http://schemas.microsoft.com/office/drawing/2014/main" id="{B5884443-5236-43C4-AE8C-ACFC21E3C64E}"/>
              </a:ext>
            </a:extLst>
          </p:cNvPr>
          <p:cNvSpPr/>
          <p:nvPr/>
        </p:nvSpPr>
        <p:spPr>
          <a:xfrm>
            <a:off x="2236788" y="3543300"/>
            <a:ext cx="179387" cy="18097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25" name="Ravni poveznik 24">
            <a:extLst>
              <a:ext uri="{FF2B5EF4-FFF2-40B4-BE49-F238E27FC236}">
                <a16:creationId xmlns:a16="http://schemas.microsoft.com/office/drawing/2014/main" id="{245269B3-0906-4CC7-B7DF-48FC0D894367}"/>
              </a:ext>
            </a:extLst>
          </p:cNvPr>
          <p:cNvCxnSpPr/>
          <p:nvPr/>
        </p:nvCxnSpPr>
        <p:spPr>
          <a:xfrm rot="16200000" flipH="1">
            <a:off x="970757" y="2466181"/>
            <a:ext cx="2540000" cy="158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Jednakokračni trokut 22">
            <a:extLst>
              <a:ext uri="{FF2B5EF4-FFF2-40B4-BE49-F238E27FC236}">
                <a16:creationId xmlns:a16="http://schemas.microsoft.com/office/drawing/2014/main" id="{A7EB77BA-EAB0-431D-91C7-F79B369B0C5A}"/>
              </a:ext>
            </a:extLst>
          </p:cNvPr>
          <p:cNvSpPr/>
          <p:nvPr/>
        </p:nvSpPr>
        <p:spPr>
          <a:xfrm>
            <a:off x="768350" y="1196975"/>
            <a:ext cx="2946400" cy="25400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084" name="TekstniOkvir 26">
            <a:extLst>
              <a:ext uri="{FF2B5EF4-FFF2-40B4-BE49-F238E27FC236}">
                <a16:creationId xmlns:a16="http://schemas.microsoft.com/office/drawing/2014/main" id="{477C5CBE-DC45-4554-A719-6F23A4A16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0" y="3703638"/>
            <a:ext cx="471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3085" name="TekstniOkvir 27">
            <a:extLst>
              <a:ext uri="{FF2B5EF4-FFF2-40B4-BE49-F238E27FC236}">
                <a16:creationId xmlns:a16="http://schemas.microsoft.com/office/drawing/2014/main" id="{F2763A0F-B8A9-4B0F-8816-69CA68249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375" y="2295525"/>
            <a:ext cx="471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3086" name="TekstniOkvir 28">
            <a:extLst>
              <a:ext uri="{FF2B5EF4-FFF2-40B4-BE49-F238E27FC236}">
                <a16:creationId xmlns:a16="http://schemas.microsoft.com/office/drawing/2014/main" id="{A6701104-D792-46D0-BB84-BDBD5AF6D3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295525"/>
            <a:ext cx="471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3087" name="TekstniOkvir 30">
            <a:extLst>
              <a:ext uri="{FF2B5EF4-FFF2-40B4-BE49-F238E27FC236}">
                <a16:creationId xmlns:a16="http://schemas.microsoft.com/office/drawing/2014/main" id="{27C9D073-C365-4CB8-8DE4-9CE7F5DAE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532063"/>
            <a:ext cx="471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v</a:t>
            </a:r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BF559651-4874-4064-A512-6C12717A7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1150" y="1060450"/>
            <a:ext cx="1290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o</a:t>
            </a:r>
            <a:r>
              <a:rPr lang="hr-HR" altLang="sr-Latn-RS"/>
              <a:t> = 3</a:t>
            </a:r>
            <a:r>
              <a:rPr lang="hr-HR" altLang="sr-Latn-RS" i="1"/>
              <a:t>a</a:t>
            </a:r>
          </a:p>
        </p:txBody>
      </p:sp>
      <p:sp>
        <p:nvSpPr>
          <p:cNvPr id="34" name="Zaobljeni pravokutnik 33">
            <a:extLst>
              <a:ext uri="{FF2B5EF4-FFF2-40B4-BE49-F238E27FC236}">
                <a16:creationId xmlns:a16="http://schemas.microsoft.com/office/drawing/2014/main" id="{E2C29DCE-EFEF-498E-BD8E-D546B269C9D2}"/>
              </a:ext>
            </a:extLst>
          </p:cNvPr>
          <p:cNvSpPr/>
          <p:nvPr/>
        </p:nvSpPr>
        <p:spPr>
          <a:xfrm>
            <a:off x="5091113" y="1795463"/>
            <a:ext cx="1671637" cy="890587"/>
          </a:xfrm>
          <a:prstGeom prst="roundRect">
            <a:avLst/>
          </a:prstGeom>
          <a:solidFill>
            <a:schemeClr val="accent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35" name="Object 2">
            <a:extLst>
              <a:ext uri="{FF2B5EF4-FFF2-40B4-BE49-F238E27FC236}">
                <a16:creationId xmlns:a16="http://schemas.microsoft.com/office/drawing/2014/main" id="{FCA42132-01F1-4526-BF34-96EAA271BF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68938" y="1944688"/>
          <a:ext cx="87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622080" progId="Equation.DSMT4">
                  <p:embed/>
                </p:oleObj>
              </mc:Choice>
              <mc:Fallback>
                <p:oleObj name="Equation" r:id="rId2" imgW="876240" imgH="622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8938" y="1944688"/>
                        <a:ext cx="876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5" name="Object 3">
            <a:extLst>
              <a:ext uri="{FF2B5EF4-FFF2-40B4-BE49-F238E27FC236}">
                <a16:creationId xmlns:a16="http://schemas.microsoft.com/office/drawing/2014/main" id="{319D45C7-B5A4-473E-A19F-9D116A66EA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87500" y="4724400"/>
          <a:ext cx="863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571320" progId="Equation.DSMT4">
                  <p:embed/>
                </p:oleObj>
              </mc:Choice>
              <mc:Fallback>
                <p:oleObj name="Equation" r:id="rId4" imgW="86328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4724400"/>
                        <a:ext cx="863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4">
            <a:extLst>
              <a:ext uri="{FF2B5EF4-FFF2-40B4-BE49-F238E27FC236}">
                <a16:creationId xmlns:a16="http://schemas.microsoft.com/office/drawing/2014/main" id="{D00E5173-FC31-4222-9C9F-21FD6B04A5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93963" y="4424363"/>
          <a:ext cx="977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60" imgH="876240" progId="Equation.DSMT4">
                  <p:embed/>
                </p:oleObj>
              </mc:Choice>
              <mc:Fallback>
                <p:oleObj name="Equation" r:id="rId6" imgW="977760" imgH="876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3" y="4424363"/>
                        <a:ext cx="9779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5">
            <a:extLst>
              <a:ext uri="{FF2B5EF4-FFF2-40B4-BE49-F238E27FC236}">
                <a16:creationId xmlns:a16="http://schemas.microsoft.com/office/drawing/2014/main" id="{76801388-9128-448C-9728-DC45F4C20C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29013" y="4435475"/>
          <a:ext cx="825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25480" imgH="876240" progId="Equation.DSMT4">
                  <p:embed/>
                </p:oleObj>
              </mc:Choice>
              <mc:Fallback>
                <p:oleObj name="Equation" r:id="rId8" imgW="825480" imgH="876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9013" y="4435475"/>
                        <a:ext cx="8255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8" name="Object 6">
            <a:extLst>
              <a:ext uri="{FF2B5EF4-FFF2-40B4-BE49-F238E27FC236}">
                <a16:creationId xmlns:a16="http://schemas.microsoft.com/office/drawing/2014/main" id="{8BBEF740-735B-4883-87FB-BF4083D698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6425" y="4695825"/>
          <a:ext cx="787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87320" imgH="622080" progId="Equation.DSMT4">
                  <p:embed/>
                </p:oleObj>
              </mc:Choice>
              <mc:Fallback>
                <p:oleObj name="Equation" r:id="rId10" imgW="787320" imgH="622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6425" y="4695825"/>
                        <a:ext cx="787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7">
            <a:extLst>
              <a:ext uri="{FF2B5EF4-FFF2-40B4-BE49-F238E27FC236}">
                <a16:creationId xmlns:a16="http://schemas.microsoft.com/office/drawing/2014/main" id="{452F7BC1-BF31-4C65-B180-D63724AE2C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8600" y="3197225"/>
          <a:ext cx="1016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15920" imgH="622080" progId="Equation.DSMT4">
                  <p:embed/>
                </p:oleObj>
              </mc:Choice>
              <mc:Fallback>
                <p:oleObj name="Equation" r:id="rId12" imgW="1015920" imgH="622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3197225"/>
                        <a:ext cx="10160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33" grpId="0"/>
      <p:bldP spid="34" grpId="0" animBg="1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_osnovni_elementi_jednakostranicnog_trokuta</Template>
  <TotalTime>2</TotalTime>
  <Words>124</Words>
  <Application>Microsoft Office PowerPoint</Application>
  <PresentationFormat>Prikaz na zaslonu (4:3)</PresentationFormat>
  <Paragraphs>52</Paragraphs>
  <Slides>4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10" baseType="lpstr">
      <vt:lpstr>Arial</vt:lpstr>
      <vt:lpstr>Calibri</vt:lpstr>
      <vt:lpstr>Myriad Pro</vt:lpstr>
      <vt:lpstr>Symbol</vt:lpstr>
      <vt:lpstr>Math 8</vt:lpstr>
      <vt:lpstr>Equation</vt:lpstr>
      <vt:lpstr>6. PITAGORIN POUČAK 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PITAGORIN POUČAK </dc:title>
  <dc:creator>Jasminka Viljevac</dc:creator>
  <cp:lastModifiedBy>Jasminka Viljevac</cp:lastModifiedBy>
  <cp:revision>1</cp:revision>
  <dcterms:created xsi:type="dcterms:W3CDTF">2021-10-20T12:34:21Z</dcterms:created>
  <dcterms:modified xsi:type="dcterms:W3CDTF">2021-10-20T12:36:28Z</dcterms:modified>
</cp:coreProperties>
</file>